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1" r:id="rId12"/>
    <p:sldId id="282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7" clrIdx="0"/>
  <p:cmAuthor id="1" name="Rauan Mohd Khalil Salameh Ahmad" initials="RMKSA" lastIdx="1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18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c:style val="2"/>
  <c:chart>
    <c:autoTitleDeleted val="1"/>
    <c:view3D>
      <c:rotX val="0"/>
      <c:rotY val="0"/>
      <c:rAngAx val="0"/>
      <c:perspective val="100"/>
    </c:view3D>
    <c:floor>
      <c:thickness val="0"/>
      <c:spPr>
        <a:solidFill>
          <a:srgbClr val="F2F2F2"/>
        </a:solidFill>
        <a:ln w="12600">
          <a:noFill/>
        </a:ln>
      </c:spPr>
    </c:floor>
    <c:sideWall>
      <c:thickness val="0"/>
      <c:spPr>
        <a:noFill/>
        <a:ln w="25560">
          <a:noFill/>
        </a:ln>
      </c:spPr>
    </c:sideWall>
    <c:backWall>
      <c:thickness val="0"/>
      <c:spPr>
        <a:noFill/>
        <a:ln w="25560">
          <a:noFill/>
        </a:ln>
      </c:spPr>
    </c:backWall>
    <c:plotArea>
      <c:layout>
        <c:manualLayout>
          <c:layoutTarget val="inner"/>
          <c:xMode val="edge"/>
          <c:yMode val="edge"/>
          <c:x val="0.12362228179922601"/>
          <c:y val="2.58139953228998E-2"/>
          <c:w val="0.87067534788714396"/>
          <c:h val="0.706062241410326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Receita Orçada</c:v>
                </c:pt>
              </c:strCache>
            </c:strRef>
          </c:tx>
          <c:spPr>
            <a:solidFill>
              <a:srgbClr val="70AD47">
                <a:alpha val="85000"/>
              </a:srgbClr>
            </a:solidFill>
            <a:ln w="9360">
              <a:solidFill>
                <a:srgbClr val="548235"/>
              </a:solidFill>
              <a:round/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3F6-403F-9D63-D9D0343B5AF3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B3F6-403F-9D63-D9D0343B5AF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B3F6-403F-9D63-D9D0343B5AF3}"/>
              </c:ext>
            </c:extLst>
          </c:dPt>
          <c:dLbls>
            <c:dLbl>
              <c:idx val="0"/>
              <c:layout>
                <c:manualLayout>
                  <c:x val="3.7531147897546399E-2"/>
                  <c:y val="-6.3460654394275704E-3"/>
                </c:manualLayout>
              </c:layout>
              <c:tx>
                <c:rich>
                  <a:bodyPr/>
                  <a:lstStyle/>
                  <a:p>
                    <a:r>
                      <a:rPr lang="en-US" sz="1000" b="0" strike="noStrike" spc="-1" dirty="0">
                        <a:solidFill>
                          <a:srgbClr val="000000"/>
                        </a:solidFill>
                        <a:latin typeface="Calibri"/>
                        <a:ea typeface="DejaVu Sans"/>
                      </a:rPr>
                      <a:t>RECEITA TOTAL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1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F6-403F-9D63-D9D0343B5AF3}"/>
                </c:ext>
              </c:extLst>
            </c:dLbl>
            <c:dLbl>
              <c:idx val="1"/>
              <c:layout>
                <c:manualLayout>
                  <c:x val="5.2543607056565099E-2"/>
                  <c:y val="-1.2692130878855099E-2"/>
                </c:manualLayout>
              </c:layout>
              <c:tx>
                <c:rich>
                  <a:bodyPr/>
                  <a:lstStyle/>
                  <a:p>
                    <a:r>
                      <a:rPr lang="en-US" sz="1000" b="0" strike="noStrike" spc="-1" dirty="0">
                        <a:solidFill>
                          <a:srgbClr val="000000"/>
                        </a:solidFill>
                        <a:latin typeface="Calibri"/>
                        <a:ea typeface="DejaVu Sans"/>
                      </a:rPr>
                      <a:t>RECEITA CORRENTE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1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F6-403F-9D63-D9D0343B5AF3}"/>
                </c:ext>
              </c:extLst>
            </c:dLbl>
            <c:dLbl>
              <c:idx val="2"/>
              <c:layout>
                <c:manualLayout>
                  <c:x val="6.1551082551976201E-2"/>
                  <c:y val="-0.10788311247026799"/>
                </c:manualLayout>
              </c:layout>
              <c:tx>
                <c:rich>
                  <a:bodyPr/>
                  <a:lstStyle/>
                  <a:p>
                    <a:r>
                      <a:rPr lang="en-US" sz="1000" b="0" strike="noStrike" spc="-1" dirty="0">
                        <a:solidFill>
                          <a:srgbClr val="000000"/>
                        </a:solidFill>
                        <a:latin typeface="Calibri"/>
                        <a:ea typeface="DejaVu Sans"/>
                      </a:rPr>
                      <a:t>RECEITA CAPITAL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1"/>
              <c:separator>;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6-403F-9D63-D9D0343B5A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Planilha1!$A$2:$A$4</c:f>
              <c:strCache>
                <c:ptCount val="3"/>
                <c:pt idx="0">
                  <c:v>Total</c:v>
                </c:pt>
                <c:pt idx="1">
                  <c:v>Corrente</c:v>
                </c:pt>
                <c:pt idx="2">
                  <c:v>Capital</c:v>
                </c:pt>
              </c:strCache>
            </c:strRef>
          </c:cat>
          <c:val>
            <c:numRef>
              <c:f>Planilha1!$B$2:$B$4</c:f>
              <c:numCache>
                <c:formatCode>"R$"\ #,##0.00</c:formatCode>
                <c:ptCount val="3"/>
                <c:pt idx="0">
                  <c:v>2004020979</c:v>
                </c:pt>
                <c:pt idx="1">
                  <c:v>1803021050</c:v>
                </c:pt>
                <c:pt idx="2">
                  <c:v>200999929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3F6-403F-9D63-D9D0343B5AF3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Receita Arrecadada</c:v>
                </c:pt>
              </c:strCache>
            </c:strRef>
          </c:tx>
          <c:spPr>
            <a:solidFill>
              <a:srgbClr val="5B9BD5">
                <a:alpha val="85000"/>
              </a:srgbClr>
            </a:solidFill>
            <a:ln w="9360">
              <a:solidFill>
                <a:srgbClr val="2E75B6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Planilha1!$A$2:$A$4</c:f>
              <c:strCache>
                <c:ptCount val="3"/>
                <c:pt idx="0">
                  <c:v>Total</c:v>
                </c:pt>
                <c:pt idx="1">
                  <c:v>Corrente</c:v>
                </c:pt>
                <c:pt idx="2">
                  <c:v>Capital</c:v>
                </c:pt>
              </c:strCache>
            </c:strRef>
          </c:cat>
          <c:val>
            <c:numRef>
              <c:f>Planilha1!$C$2:$C$4</c:f>
              <c:numCache>
                <c:formatCode>"R$"\ #,##0.00</c:formatCode>
                <c:ptCount val="3"/>
                <c:pt idx="0">
                  <c:v>1824265815.1800001</c:v>
                </c:pt>
                <c:pt idx="1">
                  <c:v>1796762372.1400001</c:v>
                </c:pt>
                <c:pt idx="2">
                  <c:v>27503443.039999999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3F6-403F-9D63-D9D0343B5AF3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Despesa Empenhada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360">
              <a:solidFill>
                <a:srgbClr val="BF9000"/>
              </a:solidFill>
              <a:round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Planilha1!$A$2:$A$4</c:f>
              <c:strCache>
                <c:ptCount val="3"/>
                <c:pt idx="0">
                  <c:v>Total</c:v>
                </c:pt>
                <c:pt idx="1">
                  <c:v>Corrente</c:v>
                </c:pt>
                <c:pt idx="2">
                  <c:v>Capital</c:v>
                </c:pt>
              </c:strCache>
            </c:strRef>
          </c:cat>
          <c:val>
            <c:numRef>
              <c:f>Planilha1!$D$2:$D$4</c:f>
              <c:numCache>
                <c:formatCode>"R$"\ #,##0.00</c:formatCode>
                <c:ptCount val="3"/>
                <c:pt idx="0">
                  <c:v>1725695967.6400001</c:v>
                </c:pt>
                <c:pt idx="1">
                  <c:v>1548057772.2</c:v>
                </c:pt>
                <c:pt idx="2">
                  <c:v>177638195.44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F6-403F-9D63-D9D0343B5A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4529841"/>
        <c:axId val="34803020"/>
        <c:axId val="0"/>
      </c:bar3DChart>
      <c:catAx>
        <c:axId val="452984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803020"/>
        <c:crosses val="autoZero"/>
        <c:auto val="1"/>
        <c:lblAlgn val="ctr"/>
        <c:lblOffset val="100"/>
        <c:noMultiLvlLbl val="0"/>
      </c:catAx>
      <c:valAx>
        <c:axId val="34803020"/>
        <c:scaling>
          <c:orientation val="minMax"/>
        </c:scaling>
        <c:delete val="0"/>
        <c:axPos val="l"/>
        <c:numFmt formatCode="&quot; R$&quot;* #,##0.00\ ;&quot; R$&quot;* \(#,##0.00\);&quot; R$&quot;* \-#\ ;\ @\ " sourceLinked="0"/>
        <c:majorTickMark val="out"/>
        <c:minorTickMark val="none"/>
        <c:tickLblPos val="nextTo"/>
        <c:spPr>
          <a:ln w="12600">
            <a:noFill/>
          </a:ln>
        </c:spPr>
        <c:txPr>
          <a:bodyPr/>
          <a:lstStyle/>
          <a:p>
            <a:pPr>
              <a:defRPr sz="830" b="0" strike="noStrike" spc="-1">
                <a:solidFill>
                  <a:srgbClr val="FFFFFF"/>
                </a:solidFill>
                <a:latin typeface="Calibri"/>
                <a:ea typeface="DejaVu Sans"/>
              </a:defRPr>
            </a:pPr>
            <a:endParaRPr lang="pt-BR"/>
          </a:p>
        </c:txPr>
        <c:crossAx val="4529841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360">
            <a:solidFill>
              <a:srgbClr val="A6A6A6"/>
            </a:solidFill>
            <a:round/>
          </a:ln>
        </c:spPr>
        <c:txPr>
          <a:bodyPr/>
          <a:lstStyle/>
          <a:p>
            <a:pPr rtl="0">
              <a:defRPr sz="1600" b="0" strike="noStrike" spc="-1">
                <a:solidFill>
                  <a:srgbClr val="404040"/>
                </a:solidFill>
                <a:latin typeface="Calibri"/>
                <a:ea typeface="DejaVu Sans"/>
              </a:defRPr>
            </a:pPr>
            <a:endParaRPr lang="pt-BR"/>
          </a:p>
        </c:txPr>
      </c:dTable>
    </c:plotArea>
    <c:legend>
      <c:legendPos val="r"/>
      <c:layout>
        <c:manualLayout>
          <c:xMode val="edge"/>
          <c:yMode val="edge"/>
          <c:x val="0.77594791267713503"/>
          <c:y val="7.9240870660190699E-2"/>
          <c:w val="0.16843986722274201"/>
          <c:h val="0.16236394710803301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00" b="0" strike="noStrike" spc="-1">
              <a:solidFill>
                <a:srgbClr val="000000"/>
              </a:solidFill>
              <a:latin typeface="Arial"/>
              <a:ea typeface="DejaVu Sans"/>
            </a:defRPr>
          </a:pPr>
          <a:endParaRPr lang="pt-BR"/>
        </a:p>
      </c:txPr>
    </c:legend>
    <c:plotVisOnly val="1"/>
    <c:dispBlanksAs val="gap"/>
    <c:showDLblsOverMax val="1"/>
  </c:chart>
  <c:spPr>
    <a:solidFill>
      <a:srgbClr val="FFFFFF"/>
    </a:solidFill>
    <a:ln w="9360">
      <a:solidFill>
        <a:srgbClr val="BFBFBF"/>
      </a:solidFill>
      <a:round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autoTitleDeleted val="1"/>
    <c:view3D>
      <c:rotX val="30"/>
      <c:rotY val="50"/>
      <c:rAngAx val="0"/>
    </c:view3D>
    <c:floor>
      <c:thickness val="0"/>
      <c:spPr>
        <a:solidFill>
          <a:srgbClr val="D9D9D9"/>
        </a:solidFill>
        <a:ln w="0">
          <a:noFill/>
        </a:ln>
      </c:spPr>
    </c:floor>
    <c:sideWall>
      <c:thickness val="0"/>
      <c:spPr>
        <a:solidFill>
          <a:srgbClr val="D9D9D9"/>
        </a:solidFill>
        <a:ln w="0">
          <a:noFill/>
        </a:ln>
      </c:spPr>
    </c:sideWall>
    <c:backWall>
      <c:thickness val="0"/>
      <c:spPr>
        <a:solidFill>
          <a:srgbClr val="D9D9D9"/>
        </a:solidFill>
        <a:ln w="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5.63312854065268E-2"/>
          <c:w val="0.99190415831868195"/>
          <c:h val="0.94342934652517396"/>
        </c:manualLayout>
      </c:layout>
      <c:pie3DChart>
        <c:varyColors val="1"/>
        <c:ser>
          <c:idx val="0"/>
          <c:order val="0"/>
          <c:spPr>
            <a:solidFill>
              <a:srgbClr val="4472C4"/>
            </a:solidFill>
            <a:ln w="0">
              <a:noFill/>
            </a:ln>
          </c:spPr>
          <c:explosion val="8"/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1-4C4D-4690-A0C6-47E50503644F}"/>
              </c:ext>
            </c:extLst>
          </c:dPt>
          <c:dPt>
            <c:idx val="1"/>
            <c:bubble3D val="0"/>
            <c:spPr>
              <a:solidFill>
                <a:srgbClr val="ED7D31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C4D-4690-A0C6-47E50503644F}"/>
              </c:ext>
            </c:extLst>
          </c:dPt>
          <c:dPt>
            <c:idx val="2"/>
            <c:bubble3D val="0"/>
            <c:spPr>
              <a:solidFill>
                <a:srgbClr val="A5A5A5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C4D-4690-A0C6-47E50503644F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C4D-4690-A0C6-47E50503644F}"/>
              </c:ext>
            </c:extLst>
          </c:dPt>
          <c:dPt>
            <c:idx val="4"/>
            <c:bubble3D val="0"/>
            <c:spPr>
              <a:solidFill>
                <a:srgbClr val="5B9BD5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C4D-4690-A0C6-47E50503644F}"/>
              </c:ext>
            </c:extLst>
          </c:dPt>
          <c:dPt>
            <c:idx val="5"/>
            <c:bubble3D val="0"/>
            <c:spPr>
              <a:solidFill>
                <a:srgbClr val="70AD47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4C4D-4690-A0C6-47E50503644F}"/>
              </c:ext>
            </c:extLst>
          </c:dPt>
          <c:dPt>
            <c:idx val="6"/>
            <c:bubble3D val="0"/>
            <c:spPr>
              <a:solidFill>
                <a:srgbClr val="264478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4C4D-4690-A0C6-47E50503644F}"/>
              </c:ext>
            </c:extLst>
          </c:dPt>
          <c:dPt>
            <c:idx val="7"/>
            <c:bubble3D val="0"/>
            <c:spPr>
              <a:solidFill>
                <a:srgbClr val="9E480E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4C4D-4690-A0C6-47E50503644F}"/>
              </c:ext>
            </c:extLst>
          </c:dPt>
          <c:dPt>
            <c:idx val="8"/>
            <c:bubble3D val="0"/>
            <c:spPr>
              <a:solidFill>
                <a:srgbClr val="636363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4C4D-4690-A0C6-47E50503644F}"/>
              </c:ext>
            </c:extLst>
          </c:dPt>
          <c:dPt>
            <c:idx val="9"/>
            <c:bubble3D val="0"/>
            <c:spPr>
              <a:solidFill>
                <a:srgbClr val="9973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4C4D-4690-A0C6-47E50503644F}"/>
              </c:ext>
            </c:extLst>
          </c:dPt>
          <c:dPt>
            <c:idx val="10"/>
            <c:bubble3D val="0"/>
            <c:spPr>
              <a:solidFill>
                <a:srgbClr val="255E91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5-4C4D-4690-A0C6-47E50503644F}"/>
              </c:ext>
            </c:extLst>
          </c:dPt>
          <c:dPt>
            <c:idx val="11"/>
            <c:bubble3D val="0"/>
            <c:spPr>
              <a:solidFill>
                <a:srgbClr val="43682B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7-4C4D-4690-A0C6-47E50503644F}"/>
              </c:ext>
            </c:extLst>
          </c:dPt>
          <c:dPt>
            <c:idx val="12"/>
            <c:bubble3D val="0"/>
            <c:spPr>
              <a:solidFill>
                <a:srgbClr val="698ED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9-4C4D-4690-A0C6-47E50503644F}"/>
              </c:ext>
            </c:extLst>
          </c:dPt>
          <c:dPt>
            <c:idx val="13"/>
            <c:bubble3D val="0"/>
            <c:spPr>
              <a:solidFill>
                <a:srgbClr val="F1975A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B-4C4D-4690-A0C6-47E50503644F}"/>
              </c:ext>
            </c:extLst>
          </c:dPt>
          <c:dPt>
            <c:idx val="14"/>
            <c:bubble3D val="0"/>
            <c:spPr>
              <a:solidFill>
                <a:srgbClr val="B7B7B7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D-4C4D-4690-A0C6-47E50503644F}"/>
              </c:ext>
            </c:extLst>
          </c:dPt>
          <c:dPt>
            <c:idx val="15"/>
            <c:bubble3D val="0"/>
            <c:spPr>
              <a:solidFill>
                <a:srgbClr val="FFCD33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F-4C4D-4690-A0C6-47E50503644F}"/>
              </c:ext>
            </c:extLst>
          </c:dPt>
          <c:dLbls>
            <c:dLbl>
              <c:idx val="0"/>
              <c:layout>
                <c:manualLayout>
                  <c:x val="4.3274997274015924E-3"/>
                  <c:y val="-2.8150157818207611E-2"/>
                </c:manualLayout>
              </c:layout>
              <c:tx>
                <c:rich>
                  <a:bodyPr/>
                  <a:lstStyle/>
                  <a:p>
                    <a:fld id="{1F6EA645-770E-447C-B9D5-A6DC168AC294}" type="CATEGORYNAME">
                      <a:rPr lang="en-US" sz="1200" b="0" strike="noStrike" spc="-1">
                        <a:solidFill>
                          <a:srgbClr val="4472C4"/>
                        </a:solidFill>
                        <a:latin typeface="Calibri"/>
                        <a:ea typeface="DejaVu Sans"/>
                      </a:rPr>
                      <a:pPr/>
                      <a:t>[NOME DA CATEGORIA]</a:t>
                    </a:fld>
                    <a:r>
                      <a:rPr lang="en-US" sz="1200" b="0" strike="noStrike" spc="-1" dirty="0">
                        <a:solidFill>
                          <a:srgbClr val="4472C4"/>
                        </a:solidFill>
                        <a:latin typeface="Calibri"/>
                        <a:ea typeface="DejaVu Sans"/>
                      </a:rPr>
                      <a:t> 0,001%</a:t>
                    </a:r>
                  </a:p>
                </c:rich>
              </c:tx>
              <c:spPr>
                <a:solidFill>
                  <a:srgbClr val="FFFFFF"/>
                </a:solidFill>
              </c:spPr>
              <c:dLblPos val="bestFit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C4D-4690-A0C6-47E50503644F}"/>
                </c:ext>
              </c:extLst>
            </c:dLbl>
            <c:dLbl>
              <c:idx val="1"/>
              <c:layout>
                <c:manualLayout>
                  <c:x val="1.7222994584378294E-2"/>
                  <c:y val="-0.10209951413270915"/>
                </c:manualLayout>
              </c:layout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ED7D31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4D-4690-A0C6-47E50503644F}"/>
                </c:ext>
              </c:extLst>
            </c:dLbl>
            <c:dLbl>
              <c:idx val="2"/>
              <c:layout>
                <c:manualLayout>
                  <c:x val="-4.3274997274016982E-3"/>
                  <c:y val="-2.2520126254566113E-2"/>
                </c:manualLayout>
              </c:layout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A5A5A5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4D-4690-A0C6-47E50503644F}"/>
                </c:ext>
              </c:extLst>
            </c:dLbl>
            <c:dLbl>
              <c:idx val="3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C00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C4D-4690-A0C6-47E50503644F}"/>
                </c:ext>
              </c:extLst>
            </c:dLbl>
            <c:dLbl>
              <c:idx val="4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5B9BD5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C4D-4690-A0C6-47E50503644F}"/>
                </c:ext>
              </c:extLst>
            </c:dLbl>
            <c:dLbl>
              <c:idx val="5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70AD47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C4D-4690-A0C6-47E50503644F}"/>
                </c:ext>
              </c:extLst>
            </c:dLbl>
            <c:dLbl>
              <c:idx val="6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264478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C4D-4690-A0C6-47E50503644F}"/>
                </c:ext>
              </c:extLst>
            </c:dLbl>
            <c:dLbl>
              <c:idx val="7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9E480E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C4D-4690-A0C6-47E50503644F}"/>
                </c:ext>
              </c:extLst>
            </c:dLbl>
            <c:dLbl>
              <c:idx val="8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636363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C4D-4690-A0C6-47E50503644F}"/>
                </c:ext>
              </c:extLst>
            </c:dLbl>
            <c:dLbl>
              <c:idx val="9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99730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C4D-4690-A0C6-47E50503644F}"/>
                </c:ext>
              </c:extLst>
            </c:dLbl>
            <c:dLbl>
              <c:idx val="10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255E91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C4D-4690-A0C6-47E50503644F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1200" b="1" strike="noStrike" spc="-1" dirty="0">
                        <a:solidFill>
                          <a:srgbClr val="455F51"/>
                        </a:solidFill>
                        <a:latin typeface="Calibri"/>
                        <a:ea typeface="DejaVu Sans"/>
                      </a:rPr>
                      <a:t>ISSQN 9%</a:t>
                    </a:r>
                  </a:p>
                </c:rich>
              </c:tx>
              <c:spPr>
                <a:solidFill>
                  <a:srgbClr val="FFFFFF"/>
                </a:solidFill>
              </c:sp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C4D-4690-A0C6-47E50503644F}"/>
                </c:ext>
              </c:extLst>
            </c:dLbl>
            <c:dLbl>
              <c:idx val="12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698ED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1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C4D-4690-A0C6-47E50503644F}"/>
                </c:ext>
              </c:extLst>
            </c:dLbl>
            <c:dLbl>
              <c:idx val="13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1975A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4C4D-4690-A0C6-47E50503644F}"/>
                </c:ext>
              </c:extLst>
            </c:dLbl>
            <c:dLbl>
              <c:idx val="14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B7B7B7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4C4D-4690-A0C6-47E50503644F}"/>
                </c:ext>
              </c:extLst>
            </c:dLbl>
            <c:dLbl>
              <c:idx val="15"/>
              <c:spPr>
                <a:solidFill>
                  <a:srgbClr val="FFFFFF"/>
                </a:solidFill>
              </c:spPr>
              <c:txPr>
                <a:bodyPr wrap="square"/>
                <a:lstStyle/>
                <a:p>
                  <a:pPr>
                    <a:defRPr sz="1200" b="1" strike="noStrike" spc="-1">
                      <a:solidFill>
                        <a:srgbClr val="FFCD33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4C4D-4690-A0C6-47E50503644F}"/>
                </c:ext>
              </c:extLst>
            </c:dLbl>
            <c:spPr>
              <a:solidFill>
                <a:srgbClr val="FFFFFF"/>
              </a:solidFill>
            </c:spPr>
            <c:txPr>
              <a:bodyPr wrap="square"/>
              <a:lstStyle/>
              <a:p>
                <a:pPr>
                  <a:defRPr sz="1000" b="1" strike="noStrike" spc="-1">
                    <a:solidFill>
                      <a:srgbClr val="000000"/>
                    </a:solidFill>
                    <a:latin typeface="Arial"/>
                    <a:ea typeface="DejaVu San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1"/>
            <c:separator> 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16"/>
                <c:pt idx="0">
                  <c:v>IPI</c:v>
                </c:pt>
                <c:pt idx="1">
                  <c:v>Outras Rec. Correntes</c:v>
                </c:pt>
                <c:pt idx="2">
                  <c:v>Receita INTRA</c:v>
                </c:pt>
                <c:pt idx="3">
                  <c:v>Receita de Capital</c:v>
                </c:pt>
                <c:pt idx="4">
                  <c:v>Contribuições</c:v>
                </c:pt>
                <c:pt idx="5">
                  <c:v>ITBI</c:v>
                </c:pt>
                <c:pt idx="6">
                  <c:v>Taxas e CM</c:v>
                </c:pt>
                <c:pt idx="7">
                  <c:v>Receita Patrimonial</c:v>
                </c:pt>
                <c:pt idx="8">
                  <c:v>IPVA</c:v>
                </c:pt>
                <c:pt idx="9">
                  <c:v>IRRF</c:v>
                </c:pt>
                <c:pt idx="10">
                  <c:v>IPTU</c:v>
                </c:pt>
                <c:pt idx="11">
                  <c:v>ISS</c:v>
                </c:pt>
                <c:pt idx="12">
                  <c:v>Outras Transf. Correntes</c:v>
                </c:pt>
                <c:pt idx="13">
                  <c:v>FPM</c:v>
                </c:pt>
                <c:pt idx="14">
                  <c:v>ICMS</c:v>
                </c:pt>
                <c:pt idx="15">
                  <c:v>FUNDEB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6"/>
                <c:pt idx="0">
                  <c:v>2038207.8</c:v>
                </c:pt>
                <c:pt idx="1">
                  <c:v>18368124.469999999</c:v>
                </c:pt>
                <c:pt idx="2">
                  <c:v>22546116.280000001</c:v>
                </c:pt>
                <c:pt idx="3">
                  <c:v>23008712.350000001</c:v>
                </c:pt>
                <c:pt idx="4">
                  <c:v>30107874.66</c:v>
                </c:pt>
                <c:pt idx="5">
                  <c:v>30610663.609999999</c:v>
                </c:pt>
                <c:pt idx="6">
                  <c:v>37947527.469999999</c:v>
                </c:pt>
                <c:pt idx="7">
                  <c:v>51019797.5</c:v>
                </c:pt>
                <c:pt idx="8">
                  <c:v>72493275.140000001</c:v>
                </c:pt>
                <c:pt idx="9">
                  <c:v>81206618.060000002</c:v>
                </c:pt>
                <c:pt idx="10">
                  <c:v>126379585.13</c:v>
                </c:pt>
                <c:pt idx="11">
                  <c:v>151719169.71000001</c:v>
                </c:pt>
                <c:pt idx="12">
                  <c:v>157184636.56999999</c:v>
                </c:pt>
                <c:pt idx="13">
                  <c:v>161160352.99000001</c:v>
                </c:pt>
                <c:pt idx="14">
                  <c:v>174421984.90000001</c:v>
                </c:pt>
                <c:pt idx="15">
                  <c:v>219945485.5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4C4D-4690-A0C6-47E50503644F}"/>
            </c:ext>
          </c:extLst>
        </c:ser>
        <c:ser>
          <c:idx val="1"/>
          <c:order val="1"/>
          <c:spPr>
            <a:solidFill>
              <a:srgbClr val="ED7D31"/>
            </a:solidFill>
            <a:ln w="0">
              <a:noFill/>
            </a:ln>
          </c:spPr>
          <c:dPt>
            <c:idx val="0"/>
            <c:bubble3D val="0"/>
            <c:spPr>
              <a:solidFill>
                <a:srgbClr val="4472C4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2-4C4D-4690-A0C6-47E50503644F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24-4C4D-4690-A0C6-47E50503644F}"/>
              </c:ext>
            </c:extLst>
          </c:dPt>
          <c:dPt>
            <c:idx val="2"/>
            <c:bubble3D val="0"/>
            <c:spPr>
              <a:solidFill>
                <a:srgbClr val="A5A5A5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6-4C4D-4690-A0C6-47E50503644F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8-4C4D-4690-A0C6-47E50503644F}"/>
              </c:ext>
            </c:extLst>
          </c:dPt>
          <c:dPt>
            <c:idx val="4"/>
            <c:bubble3D val="0"/>
            <c:spPr>
              <a:solidFill>
                <a:srgbClr val="5B9BD5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A-4C4D-4690-A0C6-47E50503644F}"/>
              </c:ext>
            </c:extLst>
          </c:dPt>
          <c:dPt>
            <c:idx val="5"/>
            <c:bubble3D val="0"/>
            <c:spPr>
              <a:solidFill>
                <a:srgbClr val="70AD47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C-4C4D-4690-A0C6-47E50503644F}"/>
              </c:ext>
            </c:extLst>
          </c:dPt>
          <c:dPt>
            <c:idx val="6"/>
            <c:bubble3D val="0"/>
            <c:spPr>
              <a:solidFill>
                <a:srgbClr val="264478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2E-4C4D-4690-A0C6-47E50503644F}"/>
              </c:ext>
            </c:extLst>
          </c:dPt>
          <c:dPt>
            <c:idx val="7"/>
            <c:bubble3D val="0"/>
            <c:spPr>
              <a:solidFill>
                <a:srgbClr val="9E480E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0-4C4D-4690-A0C6-47E50503644F}"/>
              </c:ext>
            </c:extLst>
          </c:dPt>
          <c:dPt>
            <c:idx val="8"/>
            <c:bubble3D val="0"/>
            <c:spPr>
              <a:solidFill>
                <a:srgbClr val="636363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2-4C4D-4690-A0C6-47E50503644F}"/>
              </c:ext>
            </c:extLst>
          </c:dPt>
          <c:dPt>
            <c:idx val="9"/>
            <c:bubble3D val="0"/>
            <c:spPr>
              <a:solidFill>
                <a:srgbClr val="9973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4-4C4D-4690-A0C6-47E50503644F}"/>
              </c:ext>
            </c:extLst>
          </c:dPt>
          <c:dPt>
            <c:idx val="10"/>
            <c:bubble3D val="0"/>
            <c:spPr>
              <a:solidFill>
                <a:srgbClr val="255E91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6-4C4D-4690-A0C6-47E50503644F}"/>
              </c:ext>
            </c:extLst>
          </c:dPt>
          <c:dPt>
            <c:idx val="11"/>
            <c:bubble3D val="0"/>
            <c:spPr>
              <a:solidFill>
                <a:srgbClr val="43682B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8-4C4D-4690-A0C6-47E50503644F}"/>
              </c:ext>
            </c:extLst>
          </c:dPt>
          <c:dPt>
            <c:idx val="12"/>
            <c:bubble3D val="0"/>
            <c:spPr>
              <a:solidFill>
                <a:srgbClr val="698ED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A-4C4D-4690-A0C6-47E50503644F}"/>
              </c:ext>
            </c:extLst>
          </c:dPt>
          <c:dPt>
            <c:idx val="13"/>
            <c:bubble3D val="0"/>
            <c:spPr>
              <a:solidFill>
                <a:srgbClr val="F1975A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C-4C4D-4690-A0C6-47E50503644F}"/>
              </c:ext>
            </c:extLst>
          </c:dPt>
          <c:dPt>
            <c:idx val="14"/>
            <c:bubble3D val="0"/>
            <c:spPr>
              <a:solidFill>
                <a:srgbClr val="B7B7B7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3E-4C4D-4690-A0C6-47E50503644F}"/>
              </c:ext>
            </c:extLst>
          </c:dPt>
          <c:dPt>
            <c:idx val="15"/>
            <c:bubble3D val="0"/>
            <c:spPr>
              <a:solidFill>
                <a:srgbClr val="FFCD33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40-4C4D-4690-A0C6-47E50503644F}"/>
              </c:ext>
            </c:extLst>
          </c:dPt>
          <c:dLbls>
            <c:dLbl>
              <c:idx val="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4472C4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4C4D-4690-A0C6-47E50503644F}"/>
                </c:ext>
              </c:extLst>
            </c:dLbl>
            <c:dLbl>
              <c:idx val="1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ED7D31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4C4D-4690-A0C6-47E50503644F}"/>
                </c:ext>
              </c:extLst>
            </c:dLbl>
            <c:dLbl>
              <c:idx val="2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A5A5A5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4C4D-4690-A0C6-47E50503644F}"/>
                </c:ext>
              </c:extLst>
            </c:dLbl>
            <c:dLbl>
              <c:idx val="3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C00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4C4D-4690-A0C6-47E50503644F}"/>
                </c:ext>
              </c:extLst>
            </c:dLbl>
            <c:dLbl>
              <c:idx val="4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5B9BD5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4C4D-4690-A0C6-47E50503644F}"/>
                </c:ext>
              </c:extLst>
            </c:dLbl>
            <c:dLbl>
              <c:idx val="5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70AD47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4C4D-4690-A0C6-47E50503644F}"/>
                </c:ext>
              </c:extLst>
            </c:dLbl>
            <c:dLbl>
              <c:idx val="6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264478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E-4C4D-4690-A0C6-47E50503644F}"/>
                </c:ext>
              </c:extLst>
            </c:dLbl>
            <c:dLbl>
              <c:idx val="7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9E480E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0-4C4D-4690-A0C6-47E50503644F}"/>
                </c:ext>
              </c:extLst>
            </c:dLbl>
            <c:dLbl>
              <c:idx val="8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636363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2-4C4D-4690-A0C6-47E50503644F}"/>
                </c:ext>
              </c:extLst>
            </c:dLbl>
            <c:dLbl>
              <c:idx val="9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99730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4-4C4D-4690-A0C6-47E50503644F}"/>
                </c:ext>
              </c:extLst>
            </c:dLbl>
            <c:dLbl>
              <c:idx val="10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255E91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6-4C4D-4690-A0C6-47E50503644F}"/>
                </c:ext>
              </c:extLst>
            </c:dLbl>
            <c:dLbl>
              <c:idx val="11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43682B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8-4C4D-4690-A0C6-47E50503644F}"/>
                </c:ext>
              </c:extLst>
            </c:dLbl>
            <c:dLbl>
              <c:idx val="12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698ED0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A-4C4D-4690-A0C6-47E50503644F}"/>
                </c:ext>
              </c:extLst>
            </c:dLbl>
            <c:dLbl>
              <c:idx val="13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1975A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C-4C4D-4690-A0C6-47E50503644F}"/>
                </c:ext>
              </c:extLst>
            </c:dLbl>
            <c:dLbl>
              <c:idx val="14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B7B7B7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3E-4C4D-4690-A0C6-47E50503644F}"/>
                </c:ext>
              </c:extLst>
            </c:dLbl>
            <c:dLbl>
              <c:idx val="15"/>
              <c:spPr/>
              <c:txPr>
                <a:bodyPr wrap="square"/>
                <a:lstStyle/>
                <a:p>
                  <a:pPr>
                    <a:defRPr sz="1000" b="1" strike="noStrike" spc="-1">
                      <a:solidFill>
                        <a:srgbClr val="FFCD33"/>
                      </a:solidFill>
                      <a:latin typeface="Calibri"/>
                      <a:ea typeface="DejaVu San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40-4C4D-4690-A0C6-47E5050364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1"/>
            <c:separator>; 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16"/>
                <c:pt idx="0">
                  <c:v>IPI</c:v>
                </c:pt>
                <c:pt idx="1">
                  <c:v>Outras Rec. Correntes</c:v>
                </c:pt>
                <c:pt idx="2">
                  <c:v>Receita INTRA</c:v>
                </c:pt>
                <c:pt idx="3">
                  <c:v>Receita de Capital</c:v>
                </c:pt>
                <c:pt idx="4">
                  <c:v>Contribuições</c:v>
                </c:pt>
                <c:pt idx="5">
                  <c:v>ITBI</c:v>
                </c:pt>
                <c:pt idx="6">
                  <c:v>Taxas e CM</c:v>
                </c:pt>
                <c:pt idx="7">
                  <c:v>Receita Patrimonial</c:v>
                </c:pt>
                <c:pt idx="8">
                  <c:v>IPVA</c:v>
                </c:pt>
                <c:pt idx="9">
                  <c:v>IRRF</c:v>
                </c:pt>
                <c:pt idx="10">
                  <c:v>IPTU</c:v>
                </c:pt>
                <c:pt idx="11">
                  <c:v>ISS</c:v>
                </c:pt>
                <c:pt idx="12">
                  <c:v>Outras Transf. Correntes</c:v>
                </c:pt>
                <c:pt idx="13">
                  <c:v>FPM</c:v>
                </c:pt>
                <c:pt idx="14">
                  <c:v>ICMS</c:v>
                </c:pt>
                <c:pt idx="15">
                  <c:v>FUNDEB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6"/>
                <c:pt idx="0">
                  <c:v>1.4985079689177E-3</c:v>
                </c:pt>
                <c:pt idx="1">
                  <c:v>1.3504403668932701E-2</c:v>
                </c:pt>
                <c:pt idx="2">
                  <c:v>1.6576099313193201E-2</c:v>
                </c:pt>
                <c:pt idx="3">
                  <c:v>1.69162039371108E-2</c:v>
                </c:pt>
                <c:pt idx="4">
                  <c:v>2.2135569349300499E-2</c:v>
                </c:pt>
                <c:pt idx="5">
                  <c:v>2.2505224125549901E-2</c:v>
                </c:pt>
                <c:pt idx="6">
                  <c:v>2.7899349769203202E-2</c:v>
                </c:pt>
                <c:pt idx="7">
                  <c:v>3.7510195538608598E-2</c:v>
                </c:pt>
                <c:pt idx="8">
                  <c:v>5.3297681664368698E-2</c:v>
                </c:pt>
                <c:pt idx="9">
                  <c:v>5.9703806595071303E-2</c:v>
                </c:pt>
                <c:pt idx="10">
                  <c:v>9.2915361930131696E-2</c:v>
                </c:pt>
                <c:pt idx="11">
                  <c:v>0.111545243251454</c:v>
                </c:pt>
                <c:pt idx="12">
                  <c:v>0.115563501666306</c:v>
                </c:pt>
                <c:pt idx="13">
                  <c:v>0.11848648269774301</c:v>
                </c:pt>
                <c:pt idx="14">
                  <c:v>0.12823654895594699</c:v>
                </c:pt>
                <c:pt idx="15">
                  <c:v>0.16170581956816299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41-4C4D-4690-A0C6-47E5050364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1"/>
  </c:chart>
  <c:spPr>
    <a:noFill/>
    <a:ln w="0"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0.19534844455700501"/>
          <c:y val="1.6899628839927301E-2"/>
          <c:w val="0.74682368832045898"/>
          <c:h val="0.695569770196636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Variação Nominal (R$)</c:v>
                </c:pt>
              </c:strCache>
            </c:strRef>
          </c:tx>
          <c:spPr>
            <a:solidFill>
              <a:srgbClr val="70AD47">
                <a:alpha val="85000"/>
              </a:srgbClr>
            </a:solidFill>
            <a:ln w="9360">
              <a:solidFill>
                <a:srgbClr val="548235">
                  <a:alpha val="92000"/>
                </a:srgbClr>
              </a:solidFill>
              <a:round/>
            </a:ln>
          </c:spPr>
          <c:invertIfNegative val="0"/>
          <c:dLbls>
            <c:numFmt formatCode="&quot;R$ &quot;#,##0.00" sourceLinked="0"/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Planilha1!$A$2:$A$7</c:f>
              <c:strCache>
                <c:ptCount val="6"/>
                <c:pt idx="0">
                  <c:v>IPTU</c:v>
                </c:pt>
                <c:pt idx="1">
                  <c:v>TCLI + Div. Ativa</c:v>
                </c:pt>
                <c:pt idx="2">
                  <c:v>ITBI</c:v>
                </c:pt>
                <c:pt idx="3">
                  <c:v>CIP</c:v>
                </c:pt>
                <c:pt idx="4">
                  <c:v>ISSQN</c:v>
                </c:pt>
                <c:pt idx="5">
                  <c:v>Dívida Ativa</c:v>
                </c:pt>
              </c:strCache>
            </c:strRef>
          </c:cat>
          <c:val>
            <c:numRef>
              <c:f>Planilha1!$B$2:$B$7</c:f>
              <c:numCache>
                <c:formatCode>"R$"\ #,##0.00</c:formatCode>
                <c:ptCount val="6"/>
                <c:pt idx="0">
                  <c:v>33875490.990000002</c:v>
                </c:pt>
                <c:pt idx="1">
                  <c:v>3184593.06</c:v>
                </c:pt>
                <c:pt idx="2">
                  <c:v>5688468.5899999999</c:v>
                </c:pt>
                <c:pt idx="3">
                  <c:v>3042428.09</c:v>
                </c:pt>
                <c:pt idx="4">
                  <c:v>12060613.84</c:v>
                </c:pt>
                <c:pt idx="5">
                  <c:v>14616172.619999999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2A-4820-B255-ECB409586490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rgbClr val="5B9BD5">
                <a:alpha val="85000"/>
              </a:srgbClr>
            </a:solidFill>
            <a:ln w="9360">
              <a:solidFill>
                <a:srgbClr val="2E75B6"/>
              </a:solidFill>
              <a:round/>
            </a:ln>
          </c:spPr>
          <c:invertIfNegative val="0"/>
          <c:dLbls>
            <c:numFmt formatCode="&quot;R$ &quot;#,##0.00" sourceLinked="0"/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Planilha1!$A$2:$A$7</c:f>
              <c:strCache>
                <c:ptCount val="6"/>
                <c:pt idx="0">
                  <c:v>IPTU</c:v>
                </c:pt>
                <c:pt idx="1">
                  <c:v>TCLI + Div. Ativa</c:v>
                </c:pt>
                <c:pt idx="2">
                  <c:v>ITBI</c:v>
                </c:pt>
                <c:pt idx="3">
                  <c:v>CIP</c:v>
                </c:pt>
                <c:pt idx="4">
                  <c:v>ISSQN</c:v>
                </c:pt>
                <c:pt idx="5">
                  <c:v>Dívida Ativa</c:v>
                </c:pt>
              </c:strCache>
            </c:strRef>
          </c:cat>
          <c:val>
            <c:numRef>
              <c:f>Planilha1!$C$2:$C$7</c:f>
              <c:numCache>
                <c:formatCode>"R$"\ #,##0.00</c:formatCode>
                <c:ptCount val="6"/>
                <c:pt idx="0">
                  <c:v>119568657.84999999</c:v>
                </c:pt>
                <c:pt idx="1">
                  <c:v>32460075.66</c:v>
                </c:pt>
                <c:pt idx="2">
                  <c:v>30551358.149999999</c:v>
                </c:pt>
                <c:pt idx="3">
                  <c:v>30107874.66</c:v>
                </c:pt>
                <c:pt idx="4">
                  <c:v>141803440.00999999</c:v>
                </c:pt>
                <c:pt idx="5">
                  <c:v>46642611.109999999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D2A-4820-B255-ECB409586490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FFC000">
                <a:alpha val="85000"/>
              </a:srgbClr>
            </a:solidFill>
            <a:ln w="9360">
              <a:solidFill>
                <a:srgbClr val="BF9000"/>
              </a:solidFill>
              <a:round/>
            </a:ln>
          </c:spPr>
          <c:invertIfNegative val="0"/>
          <c:dLbls>
            <c:numFmt formatCode="&quot;R$ &quot;#,##0.00" sourceLinked="0"/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Planilha1!$A$2:$A$7</c:f>
              <c:strCache>
                <c:ptCount val="6"/>
                <c:pt idx="0">
                  <c:v>IPTU</c:v>
                </c:pt>
                <c:pt idx="1">
                  <c:v>TCLI + Div. Ativa</c:v>
                </c:pt>
                <c:pt idx="2">
                  <c:v>ITBI</c:v>
                </c:pt>
                <c:pt idx="3">
                  <c:v>CIP</c:v>
                </c:pt>
                <c:pt idx="4">
                  <c:v>ISSQN</c:v>
                </c:pt>
                <c:pt idx="5">
                  <c:v>Dívida Ativa</c:v>
                </c:pt>
              </c:strCache>
            </c:strRef>
          </c:cat>
          <c:val>
            <c:numRef>
              <c:f>Planilha1!$D$2:$D$7</c:f>
              <c:numCache>
                <c:formatCode>"R$"\ #,##0.00</c:formatCode>
                <c:ptCount val="6"/>
                <c:pt idx="0">
                  <c:v>85693166.859999999</c:v>
                </c:pt>
                <c:pt idx="1">
                  <c:v>29275482.600000001</c:v>
                </c:pt>
                <c:pt idx="2">
                  <c:v>24862889.559999999</c:v>
                </c:pt>
                <c:pt idx="3">
                  <c:v>27065446.57</c:v>
                </c:pt>
                <c:pt idx="4">
                  <c:v>129742826.17</c:v>
                </c:pt>
                <c:pt idx="5">
                  <c:v>32026438.489999998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D2A-4820-B255-ECB4095864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82351374"/>
        <c:axId val="51701283"/>
      </c:barChart>
      <c:catAx>
        <c:axId val="8235137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6480">
            <a:solidFill>
              <a:srgbClr val="878787"/>
            </a:solidFill>
            <a:round/>
          </a:ln>
        </c:spPr>
        <c:txPr>
          <a:bodyPr/>
          <a:lstStyle/>
          <a:p>
            <a:pPr>
              <a:defRPr sz="1000" b="0" strike="noStrike" spc="-1">
                <a:solidFill>
                  <a:srgbClr val="000000"/>
                </a:solidFill>
                <a:latin typeface="Arial"/>
                <a:ea typeface="DejaVu Sans"/>
              </a:defRPr>
            </a:pPr>
            <a:endParaRPr lang="pt-BR"/>
          </a:p>
        </c:txPr>
        <c:crossAx val="51701283"/>
        <c:crosses val="autoZero"/>
        <c:auto val="1"/>
        <c:lblAlgn val="ctr"/>
        <c:lblOffset val="100"/>
        <c:noMultiLvlLbl val="0"/>
      </c:catAx>
      <c:valAx>
        <c:axId val="51701283"/>
        <c:scaling>
          <c:orientation val="minMax"/>
        </c:scaling>
        <c:delete val="0"/>
        <c:axPos val="b"/>
        <c:numFmt formatCode="&quot; R$&quot;* #,##0.00\ ;&quot; R$&quot;* \(#,##0.00\);&quot; R$&quot;* \-#\ ;\ @\ " sourceLinked="0"/>
        <c:majorTickMark val="out"/>
        <c:minorTickMark val="none"/>
        <c:tickLblPos val="nextTo"/>
        <c:spPr>
          <a:ln w="12600">
            <a:noFill/>
          </a:ln>
        </c:spPr>
        <c:txPr>
          <a:bodyPr/>
          <a:lstStyle/>
          <a:p>
            <a:pPr>
              <a:defRPr sz="830" b="0" strike="noStrike" spc="-1">
                <a:solidFill>
                  <a:srgbClr val="FFFFFF"/>
                </a:solidFill>
                <a:latin typeface="Calibri"/>
                <a:ea typeface="DejaVu Sans"/>
              </a:defRPr>
            </a:pPr>
            <a:endParaRPr lang="pt-BR"/>
          </a:p>
        </c:txPr>
        <c:crossAx val="8235137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360">
            <a:solidFill>
              <a:srgbClr val="A6A6A6"/>
            </a:solidFill>
            <a:round/>
          </a:ln>
        </c:spPr>
        <c:txPr>
          <a:bodyPr/>
          <a:lstStyle/>
          <a:p>
            <a:pPr rtl="0">
              <a:defRPr sz="1000" b="0" strike="noStrike" spc="-1">
                <a:solidFill>
                  <a:srgbClr val="404040"/>
                </a:solidFill>
                <a:latin typeface="Calibri"/>
                <a:ea typeface="DejaVu Sans"/>
              </a:defRPr>
            </a:pPr>
            <a:endParaRPr lang="pt-BR"/>
          </a:p>
        </c:txPr>
      </c:dTable>
      <c:spPr>
        <a:noFill/>
        <a:ln w="0">
          <a:noFill/>
        </a:ln>
      </c:spPr>
    </c:plotArea>
    <c:plotVisOnly val="1"/>
    <c:dispBlanksAs val="gap"/>
    <c:showDLblsOverMax val="1"/>
  </c:chart>
  <c:spPr>
    <a:solidFill>
      <a:srgbClr val="FFFFFF"/>
    </a:solidFill>
    <a:ln w="9360">
      <a:solidFill>
        <a:srgbClr val="BFBFBF"/>
      </a:solidFill>
      <a:round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pt-BR"/>
  <c:roundedCorners val="0"/>
  <c:style val="2"/>
  <c:chart>
    <c:title>
      <c:tx>
        <c:rich>
          <a:bodyPr rot="0"/>
          <a:lstStyle/>
          <a:p>
            <a:pPr>
              <a:defRPr lang="pt-BR" sz="2000" b="1" strike="noStrike" spc="-1">
                <a:solidFill>
                  <a:srgbClr val="595959"/>
                </a:solidFill>
                <a:latin typeface="Calibri"/>
                <a:ea typeface="DejaVu Sans"/>
              </a:defRPr>
            </a:pPr>
            <a:r>
              <a:rPr lang="pt-BR" sz="2000" b="1" strike="noStrike" spc="-1" dirty="0">
                <a:solidFill>
                  <a:srgbClr val="595959"/>
                </a:solidFill>
                <a:latin typeface="Calibri"/>
                <a:ea typeface="DejaVu Sans"/>
              </a:rPr>
              <a:t>ARRECADAÇÃO X PAGAMENTOS EFETUADOS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RECEITA ARRECADADA</c:v>
                </c:pt>
              </c:strCache>
            </c:strRef>
          </c:tx>
          <c:spPr>
            <a:ln w="28440" cap="rnd">
              <a:solidFill>
                <a:srgbClr val="4472C4"/>
              </a:solidFill>
              <a:round/>
            </a:ln>
          </c:spPr>
          <c:marker>
            <c:symbol val="circle"/>
            <c:size val="5"/>
            <c:spPr>
              <a:solidFill>
                <a:srgbClr val="4472C4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108077954.81999999</c:v>
                </c:pt>
                <c:pt idx="1">
                  <c:v>67884157.319999993</c:v>
                </c:pt>
                <c:pt idx="2">
                  <c:v>54045752.229999997</c:v>
                </c:pt>
                <c:pt idx="3">
                  <c:v>59485438.090000004</c:v>
                </c:pt>
                <c:pt idx="4">
                  <c:v>67062767.659999996</c:v>
                </c:pt>
                <c:pt idx="5">
                  <c:v>59366773.899999999</c:v>
                </c:pt>
                <c:pt idx="6">
                  <c:v>66081888.700000003</c:v>
                </c:pt>
                <c:pt idx="7">
                  <c:v>53509989.200000003</c:v>
                </c:pt>
                <c:pt idx="8">
                  <c:v>73145294.200000003</c:v>
                </c:pt>
                <c:pt idx="9">
                  <c:v>52080020.390000001</c:v>
                </c:pt>
                <c:pt idx="10">
                  <c:v>52241202.579999998</c:v>
                </c:pt>
                <c:pt idx="11">
                  <c:v>75429750.75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471-47A4-AFF5-19E1899C206F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PAGAMENTOS EFETUADOS</c:v>
                </c:pt>
              </c:strCache>
            </c:strRef>
          </c:tx>
          <c:spPr>
            <a:ln w="28440" cap="rnd">
              <a:solidFill>
                <a:srgbClr val="ED7D31"/>
              </a:solidFill>
              <a:round/>
            </a:ln>
          </c:spPr>
          <c:marker>
            <c:symbol val="circle"/>
            <c:size val="5"/>
            <c:spPr>
              <a:solidFill>
                <a:srgbClr val="ED7D31"/>
              </a:solidFill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wrap="square"/>
              <a:lstStyle/>
              <a:p>
                <a:pPr>
                  <a:defRPr sz="1000" b="0" strike="noStrike" spc="-1">
                    <a:solidFill>
                      <a:srgbClr val="000000"/>
                    </a:solidFill>
                    <a:latin typeface="Calibri"/>
                    <a:ea typeface="DejaVu Sans"/>
                  </a:defRPr>
                </a:pPr>
                <a:endParaRPr lang="pt-BR"/>
              </a:p>
            </c:txPr>
            <c:dLblPos val="r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categories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60754336.990000002</c:v>
                </c:pt>
                <c:pt idx="1">
                  <c:v>56416591.409999996</c:v>
                </c:pt>
                <c:pt idx="2">
                  <c:v>63151366.5</c:v>
                </c:pt>
                <c:pt idx="3">
                  <c:v>65337386.090000004</c:v>
                </c:pt>
                <c:pt idx="4">
                  <c:v>63351578.619999997</c:v>
                </c:pt>
                <c:pt idx="5">
                  <c:v>55215641.409999996</c:v>
                </c:pt>
                <c:pt idx="6">
                  <c:v>60219985.859999999</c:v>
                </c:pt>
                <c:pt idx="7">
                  <c:v>62771143.380000003</c:v>
                </c:pt>
                <c:pt idx="8">
                  <c:v>59726677.409999996</c:v>
                </c:pt>
                <c:pt idx="9">
                  <c:v>70120586.890000001</c:v>
                </c:pt>
                <c:pt idx="10">
                  <c:v>75811549.689999998</c:v>
                </c:pt>
                <c:pt idx="11">
                  <c:v>81989428.879999995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471-47A4-AFF5-19E1899C20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0">
              <a:noFill/>
            </a:ln>
          </c:spPr>
        </c:hiLowLines>
        <c:marker val="1"/>
        <c:smooth val="0"/>
        <c:axId val="96663027"/>
        <c:axId val="75998056"/>
      </c:lineChart>
      <c:catAx>
        <c:axId val="96663027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900" b="0" strike="noStrike" spc="-1">
                <a:solidFill>
                  <a:srgbClr val="595959"/>
                </a:solidFill>
                <a:latin typeface="Calibri"/>
                <a:ea typeface="DejaVu Sans"/>
              </a:defRPr>
            </a:pPr>
            <a:endParaRPr lang="pt-BR"/>
          </a:p>
        </c:txPr>
        <c:crossAx val="75998056"/>
        <c:crosses val="autoZero"/>
        <c:auto val="1"/>
        <c:lblAlgn val="ctr"/>
        <c:lblOffset val="100"/>
        <c:noMultiLvlLbl val="0"/>
      </c:catAx>
      <c:valAx>
        <c:axId val="75998056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#,##0.00;\(#,##0.00\)" sourceLinked="0"/>
        <c:majorTickMark val="none"/>
        <c:minorTickMark val="none"/>
        <c:tickLblPos val="nextTo"/>
        <c:spPr>
          <a:ln w="12600">
            <a:noFill/>
          </a:ln>
        </c:spPr>
        <c:txPr>
          <a:bodyPr/>
          <a:lstStyle/>
          <a:p>
            <a:pPr>
              <a:defRPr sz="900" b="0" strike="noStrike" spc="-1">
                <a:solidFill>
                  <a:srgbClr val="595959"/>
                </a:solidFill>
                <a:latin typeface="Calibri"/>
                <a:ea typeface="DejaVu Sans"/>
              </a:defRPr>
            </a:pPr>
            <a:endParaRPr lang="pt-BR"/>
          </a:p>
        </c:txPr>
        <c:crossAx val="96663027"/>
        <c:crosses val="autoZero"/>
        <c:crossBetween val="between"/>
      </c:valAx>
      <c:spPr>
        <a:noFill/>
        <a:ln w="0">
          <a:noFill/>
        </a:ln>
      </c:spPr>
    </c:plotArea>
    <c:legend>
      <c:legendPos val="b"/>
      <c:layout>
        <c:manualLayout>
          <c:xMode val="edge"/>
          <c:yMode val="edge"/>
          <c:x val="0.22645276943474901"/>
          <c:y val="0.93123720574117896"/>
          <c:w val="0.56599480477311503"/>
          <c:h val="6.8762794258820606E-2"/>
        </c:manualLayout>
      </c:layout>
      <c:overlay val="0"/>
      <c:spPr>
        <a:noFill/>
        <a:ln w="0">
          <a:noFill/>
        </a:ln>
      </c:spPr>
      <c:txPr>
        <a:bodyPr/>
        <a:lstStyle/>
        <a:p>
          <a:pPr>
            <a:defRPr sz="1050" b="1" strike="noStrike" spc="-1">
              <a:solidFill>
                <a:srgbClr val="595959"/>
              </a:solidFill>
              <a:latin typeface="Calibri"/>
              <a:ea typeface="DejaVu Sans"/>
            </a:defRPr>
          </a:pPr>
          <a:endParaRPr lang="pt-BR"/>
        </a:p>
      </c:txPr>
    </c:legend>
    <c:plotVisOnly val="1"/>
    <c:dispBlanksAs val="gap"/>
    <c:showDLblsOverMax val="1"/>
  </c:chart>
  <c:spPr>
    <a:noFill/>
    <a:ln w="0">
      <a:noFill/>
    </a:ln>
  </c:spPr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0.06163</cdr:x>
      <cdr:y>0.15162</cdr:y>
    </cdr:from>
    <cdr:to>
      <cdr:x>0.13786</cdr:x>
      <cdr:y>0.19134</cdr:y>
    </cdr:to>
    <cdr:sp macro="" textlink="">
      <cdr:nvSpPr>
        <cdr:cNvPr id="72" name="CaixaDeTexto 1"/>
        <cdr:cNvSpPr/>
      </cdr:nvSpPr>
      <cdr:spPr>
        <a:xfrm xmlns:a="http://schemas.openxmlformats.org/drawingml/2006/main">
          <a:off x="525600" y="691200"/>
          <a:ext cx="650160" cy="1810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  <cdr:txBody>
        <a:bodyPr xmlns:a="http://schemas.openxmlformats.org/drawingml/2006/main" lIns="90000" tIns="45000" rIns="90000" bIns="45000" anchor="t">
          <a:noAutofit/>
        </a:bodyPr>
        <a:lstStyle xmlns:a="http://schemas.openxmlformats.org/drawingml/2006/main"/>
        <a:p xmlns:a="http://schemas.openxmlformats.org/drawingml/2006/main">
          <a:endParaRPr lang="pt-BR" sz="1100" b="0" strike="noStrike" spc="-1" dirty="0">
            <a:solidFill>
              <a:srgbClr val="000000"/>
            </a:solidFill>
            <a:latin typeface="Times New Roman"/>
          </a:endParaRPr>
        </a:p>
      </cdr:txBody>
    </cdr:sp>
  </cdr:relSizeAnchor>
  <cdr:relSizeAnchor xmlns:cdr="http://schemas.openxmlformats.org/drawingml/2006/chartDrawing">
    <cdr:from>
      <cdr:x>0.10975</cdr:x>
      <cdr:y>0.10219</cdr:y>
    </cdr:from>
    <cdr:to>
      <cdr:x>0.17281</cdr:x>
      <cdr:y>0.14151</cdr:y>
    </cdr:to>
    <cdr:sp macro="" textlink="">
      <cdr:nvSpPr>
        <cdr:cNvPr id="73" name="CaixaDeTexto 2"/>
        <cdr:cNvSpPr/>
      </cdr:nvSpPr>
      <cdr:spPr>
        <a:xfrm xmlns:a="http://schemas.openxmlformats.org/drawingml/2006/main">
          <a:off x="936000" y="465840"/>
          <a:ext cx="537840" cy="1792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  <cdr:txBody>
        <a:bodyPr xmlns:a="http://schemas.openxmlformats.org/drawingml/2006/main" lIns="90000" tIns="45000" rIns="90000" bIns="45000" anchor="t">
          <a:noAutofit/>
        </a:bodyPr>
        <a:lstStyle xmlns:a="http://schemas.openxmlformats.org/drawingml/2006/main"/>
        <a:p xmlns:a="http://schemas.openxmlformats.org/drawingml/2006/main">
          <a:endParaRPr lang="pt-BR" sz="1100" b="0" strike="noStrike" spc="-1" dirty="0">
            <a:solidFill>
              <a:srgbClr val="000000"/>
            </a:solidFill>
            <a:latin typeface="Times New Roman"/>
          </a:endParaRPr>
        </a:p>
      </cdr:txBody>
    </cdr:sp>
  </cdr:relSizeAnchor>
  <cdr:relSizeAnchor xmlns:cdr="http://schemas.openxmlformats.org/drawingml/2006/chartDrawing">
    <cdr:from>
      <cdr:x>0.07661</cdr:x>
      <cdr:y>0.08339</cdr:y>
    </cdr:from>
    <cdr:to>
      <cdr:x>0.15314</cdr:x>
      <cdr:y>0.11893</cdr:y>
    </cdr:to>
    <cdr:sp macro="" textlink="">
      <cdr:nvSpPr>
        <cdr:cNvPr id="74" name="CaixaDeTexto 3"/>
        <cdr:cNvSpPr/>
      </cdr:nvSpPr>
      <cdr:spPr>
        <a:xfrm xmlns:a="http://schemas.openxmlformats.org/drawingml/2006/main">
          <a:off x="653400" y="380160"/>
          <a:ext cx="652680" cy="1620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  <cdr:txBody>
        <a:bodyPr xmlns:a="http://schemas.openxmlformats.org/drawingml/2006/main" lIns="90000" tIns="45000" rIns="90000" bIns="45000" anchor="t">
          <a:noAutofit/>
        </a:bodyPr>
        <a:lstStyle xmlns:a="http://schemas.openxmlformats.org/drawingml/2006/main"/>
        <a:p xmlns:a="http://schemas.openxmlformats.org/drawingml/2006/main">
          <a:endParaRPr lang="pt-BR" sz="1100" b="0" strike="noStrike" spc="-1" dirty="0">
            <a:solidFill>
              <a:srgbClr val="000000"/>
            </a:solidFill>
            <a:latin typeface="Times New Roman"/>
          </a:endParaRPr>
        </a:p>
      </cdr:txBody>
    </cdr:sp>
  </cdr:relSizeAnchor>
  <cdr:relSizeAnchor xmlns:cdr="http://schemas.openxmlformats.org/drawingml/2006/chartDrawing">
    <cdr:from>
      <cdr:x>0.11701</cdr:x>
      <cdr:y>0.62987</cdr:y>
    </cdr:from>
    <cdr:to>
      <cdr:x>0.19459</cdr:x>
      <cdr:y>0.68041</cdr:y>
    </cdr:to>
    <cdr:sp macro="" textlink="">
      <cdr:nvSpPr>
        <cdr:cNvPr id="75" name="CaixaDeTexto 4"/>
        <cdr:cNvSpPr/>
      </cdr:nvSpPr>
      <cdr:spPr>
        <a:xfrm xmlns:a="http://schemas.openxmlformats.org/drawingml/2006/main">
          <a:off x="997920" y="2871360"/>
          <a:ext cx="661680" cy="2304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0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/>
      </cdr:style>
      <cdr:txBody>
        <a:bodyPr xmlns:a="http://schemas.openxmlformats.org/drawingml/2006/main" lIns="90000" tIns="45000" rIns="90000" bIns="45000" anchor="t">
          <a:noAutofit/>
        </a:bodyPr>
        <a:lstStyle xmlns:a="http://schemas.openxmlformats.org/drawingml/2006/main"/>
        <a:p xmlns:a="http://schemas.openxmlformats.org/drawingml/2006/main">
          <a:endParaRPr lang="pt-BR" sz="1100" b="0" strike="noStrike" spc="-1" dirty="0">
            <a:solidFill>
              <a:srgbClr val="000000"/>
            </a:solidFill>
            <a:latin typeface="Times New Roman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197317B-52D8-4394-A88B-4B7F9A3261EB}" type="slidenum">
              <a:t>‹nº›</a:t>
            </a:fld>
            <a:endParaRPr dirty="0"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D3F88F70-948F-475A-BDBF-645B3F468AA0}" type="slidenum">
              <a:t>‹nº›</a:t>
            </a:fld>
            <a:endParaRPr dirty="0"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8C23468-61B2-4E69-9773-8BD7CBDEFBFD}" type="slidenum">
              <a:t>‹nº›</a:t>
            </a:fld>
            <a:endParaRPr dirty="0"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EE6AD6A-3C84-4DDE-9B6A-08AF140B1CFD}" type="slidenum">
              <a:t>‹nº›</a:t>
            </a:fld>
            <a:endParaRPr dirty="0"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4146B69-706B-4221-B6F0-C21DDFE1D5DF}" type="slidenum">
              <a:t>‹nº›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CD2B10A-6853-4E56-8AC9-D62D7EEEC2D6}" type="slidenum">
              <a:t>‹nº›</a:t>
            </a:fld>
            <a:endParaRPr dirty="0"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9EF92D-5ECE-4FE9-BCBA-DC315E73C9BF}" type="slidenum">
              <a:t>‹nº›</a:t>
            </a:fld>
            <a:endParaRPr dirty="0"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6569917-47CD-4AC4-B6B4-0D19FEBF38CA}" type="slidenum">
              <a:t>‹nº›</a:t>
            </a:fld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D3B1D30-3F15-4DF0-A8A3-F26749FC87D0}" type="slidenum">
              <a:t>‹nº›</a:t>
            </a:fld>
            <a:endParaRPr dirty="0"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FF0ACBA-D6E8-4B85-BC55-7142D93024B5}" type="slidenum">
              <a:t>‹nº›</a:t>
            </a:fld>
            <a:endParaRPr dirty="0"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017958A-6EF2-4603-B6BE-0839025F0310}" type="slidenum">
              <a:t>‹nº›</a:t>
            </a:fld>
            <a:endParaRPr dirty="0"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rPr dirty="0"/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42CAE1F-0B08-4446-AEE7-4327C248CFD5}" type="slidenum">
              <a:t>‹nº›</a:t>
            </a:fld>
            <a:endParaRPr dirty="0"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0" y="6400800"/>
            <a:ext cx="9142920" cy="4561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6334200"/>
            <a:ext cx="9142920" cy="64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20880" rIns="90000" bIns="2088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cxnSp>
        <p:nvCxnSpPr>
          <p:cNvPr id="2" name="Straight Connector 9"/>
          <p:cNvCxnSpPr/>
          <p:nvPr/>
        </p:nvCxnSpPr>
        <p:spPr>
          <a:xfrm>
            <a:off x="894960" y="1737720"/>
            <a:ext cx="7476480" cy="1080"/>
          </a:xfrm>
          <a:prstGeom prst="straightConnector1">
            <a:avLst/>
          </a:prstGeom>
          <a:ln w="6350">
            <a:solidFill>
              <a:srgbClr val="808080"/>
            </a:solidFill>
            <a:round/>
          </a:ln>
        </p:spPr>
      </p:cxnSp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764800" y="6459840"/>
            <a:ext cx="36162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&lt;rodapé&gt;</a:t>
            </a:r>
            <a:endParaRPr lang="pt-BR" sz="14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7425360" y="6459840"/>
            <a:ext cx="9828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pt-BR" sz="1050" b="0" strike="noStrike" spc="-1">
                <a:solidFill>
                  <a:srgbClr val="FFFFFF"/>
                </a:solidFill>
                <a:latin typeface="Calibri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1F619BD-2837-49ED-B887-97BFBE3A9FE5}" type="slidenum">
              <a:rPr lang="pt-BR" sz="1050" b="0" strike="noStrike" spc="-1">
                <a:solidFill>
                  <a:srgbClr val="FFFFFF"/>
                </a:solidFill>
                <a:latin typeface="Calibri"/>
                <a:ea typeface="DejaVu Sans"/>
              </a:rPr>
              <a:t>‹nº›</a:t>
            </a:fld>
            <a:endParaRPr lang="pt-BR" sz="105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3"/>
          </p:nvPr>
        </p:nvSpPr>
        <p:spPr>
          <a:xfrm>
            <a:off x="822960" y="6459840"/>
            <a:ext cx="185328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 dirty="0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#art16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novohamburgo.atende.net/transparenci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tcers.tc.br/fiscalizado/" TargetMode="External"/><Relationship Id="rId4" Type="http://schemas.openxmlformats.org/officeDocument/2006/relationships/hyperlink" Target="https://siconfi.tesouro.gov.br/siconfi/index.js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Imagem 3"/>
          <p:cNvPicPr/>
          <p:nvPr/>
        </p:nvPicPr>
        <p:blipFill>
          <a:blip r:embed="rId2"/>
          <a:stretch/>
        </p:blipFill>
        <p:spPr>
          <a:xfrm>
            <a:off x="2876040" y="215640"/>
            <a:ext cx="3276360" cy="1224000"/>
          </a:xfrm>
          <a:prstGeom prst="rect">
            <a:avLst/>
          </a:prstGeom>
          <a:ln w="0">
            <a:noFill/>
          </a:ln>
        </p:spPr>
      </p:pic>
      <p:sp>
        <p:nvSpPr>
          <p:cNvPr id="45" name="Retângulo 5"/>
          <p:cNvSpPr/>
          <p:nvPr/>
        </p:nvSpPr>
        <p:spPr>
          <a:xfrm>
            <a:off x="2228760" y="2922480"/>
            <a:ext cx="4570920" cy="2148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380" b="1" i="1" strike="noStrike" spc="-1" dirty="0">
                <a:solidFill>
                  <a:srgbClr val="002060"/>
                </a:solidFill>
                <a:latin typeface="Calibri"/>
                <a:ea typeface="Verdana"/>
              </a:rPr>
              <a:t>AUDIÊNCIA PÚBLICA</a:t>
            </a:r>
            <a:endParaRPr lang="pt-BR" sz="338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3380" b="1" i="1" strike="noStrike" spc="-1" dirty="0">
                <a:solidFill>
                  <a:srgbClr val="002060"/>
                </a:solidFill>
                <a:latin typeface="Calibri"/>
                <a:ea typeface="Verdana"/>
              </a:rPr>
              <a:t>METAS FISCAIS</a:t>
            </a:r>
            <a:endParaRPr lang="pt-BR" sz="338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3380" b="1" i="1" strike="noStrike" spc="-1" dirty="0">
                <a:solidFill>
                  <a:srgbClr val="002060"/>
                </a:solidFill>
                <a:latin typeface="Calibri"/>
                <a:ea typeface="Verdana"/>
              </a:rPr>
              <a:t>3º QUADRIMESTRE 2025</a:t>
            </a:r>
            <a:endParaRPr lang="pt-BR" sz="338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338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m 3"/>
          <p:cNvPicPr/>
          <p:nvPr/>
        </p:nvPicPr>
        <p:blipFill>
          <a:blip r:embed="rId2"/>
          <a:stretch/>
        </p:blipFill>
        <p:spPr>
          <a:xfrm>
            <a:off x="5204520" y="374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77" name="CaixaDeTexto 5"/>
          <p:cNvSpPr/>
          <p:nvPr/>
        </p:nvSpPr>
        <p:spPr>
          <a:xfrm>
            <a:off x="768960" y="1033309"/>
            <a:ext cx="443556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DADOS DÍVIDA ATIVA</a:t>
            </a:r>
          </a:p>
        </p:txBody>
      </p:sp>
      <p:graphicFrame>
        <p:nvGraphicFramePr>
          <p:cNvPr id="6" name="Tabela 3">
            <a:extLst>
              <a:ext uri="{FF2B5EF4-FFF2-40B4-BE49-F238E27FC236}">
                <a16:creationId xmlns:a16="http://schemas.microsoft.com/office/drawing/2014/main" id="{BADF7631-911C-49BD-9359-08A0385D2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9022523"/>
              </p:ext>
            </p:extLst>
          </p:nvPr>
        </p:nvGraphicFramePr>
        <p:xfrm>
          <a:off x="959224" y="2543533"/>
          <a:ext cx="7244457" cy="2624558"/>
        </p:xfrm>
        <a:graphic>
          <a:graphicData uri="http://schemas.openxmlformats.org/drawingml/2006/table">
            <a:tbl>
              <a:tblPr/>
              <a:tblGrid>
                <a:gridCol w="18467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446">
                  <a:extLst>
                    <a:ext uri="{9D8B030D-6E8A-4147-A177-3AD203B41FA5}">
                      <a16:colId xmlns:a16="http://schemas.microsoft.com/office/drawing/2014/main" val="1190345466"/>
                    </a:ext>
                  </a:extLst>
                </a:gridCol>
                <a:gridCol w="1906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1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25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ESFERA DE COBRANÇA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31/12/2024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31/12/2025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TENDÊNCIA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32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Judicial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R$ 526.978.583,77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R$ 462.534.894,33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Redução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422414"/>
                  </a:ext>
                </a:extLst>
              </a:tr>
              <a:tr h="5013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Administrativo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R$ 82.739.850,02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R$ 106.089.146,45</a:t>
                      </a:r>
                      <a:endParaRPr lang="pt-BR" sz="1600" b="0" strike="noStrike" kern="1200" spc="-1" dirty="0">
                        <a:solidFill>
                          <a:srgbClr val="00206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Aumento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6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Cartório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R$ 50.984.238,32</a:t>
                      </a:r>
                      <a:endParaRPr lang="pt-BR" sz="1600" b="0" strike="noStrike" kern="1200" spc="-1" dirty="0">
                        <a:solidFill>
                          <a:srgbClr val="00206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R$ 75.521.379,62</a:t>
                      </a:r>
                      <a:endParaRPr lang="pt-BR" sz="1600" b="0" strike="noStrike" kern="1200" spc="-1" dirty="0">
                        <a:solidFill>
                          <a:srgbClr val="00206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Aumento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66785"/>
                  </a:ext>
                </a:extLst>
              </a:tr>
              <a:tr h="4896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Judicial/Cartório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R$ 15.172.360,95</a:t>
                      </a:r>
                      <a:endParaRPr lang="pt-BR" sz="1600" b="0" strike="noStrike" kern="1200" spc="-1" dirty="0">
                        <a:solidFill>
                          <a:srgbClr val="00206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+mn-ea"/>
                          <a:cs typeface="+mn-cs"/>
                        </a:rPr>
                        <a:t>R$ 16.112.861,00</a:t>
                      </a:r>
                      <a:endParaRPr lang="pt-BR" sz="1600" b="0" strike="noStrike" kern="1200" spc="-1" dirty="0">
                        <a:solidFill>
                          <a:srgbClr val="00206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pt-BR" sz="1600" b="0" strike="noStrike" kern="1200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  <a:cs typeface="+mn-cs"/>
                        </a:rPr>
                        <a:t>Estável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8185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m 3"/>
          <p:cNvPicPr/>
          <p:nvPr/>
        </p:nvPicPr>
        <p:blipFill>
          <a:blip r:embed="rId2"/>
          <a:stretch/>
        </p:blipFill>
        <p:spPr>
          <a:xfrm>
            <a:off x="5204520" y="374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77" name="CaixaDeTexto 5"/>
          <p:cNvSpPr/>
          <p:nvPr/>
        </p:nvSpPr>
        <p:spPr>
          <a:xfrm>
            <a:off x="626400" y="624240"/>
            <a:ext cx="44355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</a:t>
            </a:r>
            <a:r>
              <a:rPr lang="pt-BR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ORÇAMENTÁRIO</a:t>
            </a: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cap="all" spc="-1" dirty="0">
                <a:solidFill>
                  <a:srgbClr val="92D050"/>
                </a:solidFill>
                <a:latin typeface="Calibri"/>
                <a:ea typeface="DejaVu Sans"/>
              </a:rPr>
              <a:t>Consolidado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8" name="Tabela 8"/>
          <p:cNvGraphicFramePr/>
          <p:nvPr/>
        </p:nvGraphicFramePr>
        <p:xfrm>
          <a:off x="527040" y="2624760"/>
          <a:ext cx="7932960" cy="3671280"/>
        </p:xfrm>
        <a:graphic>
          <a:graphicData uri="http://schemas.openxmlformats.org/drawingml/2006/table">
            <a:tbl>
              <a:tblPr/>
              <a:tblGrid>
                <a:gridCol w="599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 RECEITAS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Previsão Inicial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R$ 2.004.020.979,00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Receitas Realizadas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R$ 1.824.265.815,18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DESPESAS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b="1" strike="noStrike" spc="-1" dirty="0">
                        <a:solidFill>
                          <a:srgbClr val="002060"/>
                        </a:solidFill>
                        <a:latin typeface="Calibri"/>
                        <a:ea typeface="Calibri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Dotação Inicial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R$ 1.993.020.979,00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Dotação Atualizada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R$ 2.162.970.682,05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Empenhadas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R$ 1.725.695.967,64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Liquidadas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R$ 1.663.181.462,83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Pagas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R$ 1.560.826.015,91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Superávit Orçamentário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161.084.352,35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9" name="CaixaDeTexto 6"/>
          <p:cNvSpPr/>
          <p:nvPr/>
        </p:nvSpPr>
        <p:spPr>
          <a:xfrm>
            <a:off x="540000" y="1796760"/>
            <a:ext cx="7920000" cy="85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1" strike="noStrike" cap="all" spc="-1" dirty="0">
                <a:solidFill>
                  <a:srgbClr val="002060"/>
                </a:solidFill>
                <a:latin typeface="Calibri"/>
                <a:ea typeface="Calibri"/>
              </a:rPr>
              <a:t>Resultado Orçamentário </a:t>
            </a:r>
            <a:r>
              <a:rPr lang="pt-BR" sz="18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= </a:t>
            </a:r>
            <a:r>
              <a:rPr lang="pt-BR" sz="1800" b="1" strike="noStrike" spc="-1" dirty="0">
                <a:solidFill>
                  <a:srgbClr val="92D050"/>
                </a:solidFill>
                <a:latin typeface="Calibri"/>
                <a:ea typeface="Calibri"/>
              </a:rPr>
              <a:t>RECEITA REALIZADA – DESPESA LIQUIDADA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70C0"/>
                </a:solidFill>
                <a:latin typeface="Calibri"/>
                <a:ea typeface="Calibri"/>
              </a:rPr>
              <a:t>&gt; demonstra o valor atingido pela administração pública na gestão orçamentária dos recursos orçamentários. </a:t>
            </a:r>
            <a:endParaRPr lang="pt-BR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46124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m 3"/>
          <p:cNvPicPr/>
          <p:nvPr/>
        </p:nvPicPr>
        <p:blipFill>
          <a:blip r:embed="rId2"/>
          <a:stretch/>
        </p:blipFill>
        <p:spPr>
          <a:xfrm>
            <a:off x="5204520" y="374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77" name="CaixaDeTexto 5"/>
          <p:cNvSpPr/>
          <p:nvPr/>
        </p:nvSpPr>
        <p:spPr>
          <a:xfrm>
            <a:off x="626400" y="624240"/>
            <a:ext cx="4435560" cy="829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</a:t>
            </a:r>
            <a:r>
              <a:rPr lang="pt-BR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ORÇAMENTÁRIO</a:t>
            </a: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cap="all" spc="-1" dirty="0">
                <a:solidFill>
                  <a:srgbClr val="92D050"/>
                </a:solidFill>
                <a:latin typeface="Calibri"/>
                <a:ea typeface="DejaVu Sans"/>
              </a:rPr>
              <a:t>PREFEITURA MUNICIPAL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8" name="Tabela 8"/>
          <p:cNvGraphicFramePr/>
          <p:nvPr>
            <p:extLst/>
          </p:nvPr>
        </p:nvGraphicFramePr>
        <p:xfrm>
          <a:off x="527040" y="2624760"/>
          <a:ext cx="7932960" cy="3671280"/>
        </p:xfrm>
        <a:graphic>
          <a:graphicData uri="http://schemas.openxmlformats.org/drawingml/2006/table">
            <a:tbl>
              <a:tblPr/>
              <a:tblGrid>
                <a:gridCol w="5995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 RECEITAS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 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Previsão Inicial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1.475.646.479,00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Receitas Realizadas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R$ 1.360.158.132,14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DESPESAS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sz="1600" b="1" strike="noStrike" spc="-1" dirty="0">
                        <a:solidFill>
                          <a:srgbClr val="002060"/>
                        </a:solidFill>
                        <a:latin typeface="Calibri"/>
                        <a:ea typeface="Calibri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Dotação Inicial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R$ 1.433.186.479,00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Dotação Atualizada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R$ 1.522.518.126,49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Empenhadas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R$ 1.258.911.758,84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Liquidadas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R$ 1.210.250.650,08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 Despesas Pagas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R$ 1.111.345.217,52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2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Superávit Orçamentário 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" marR="684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149.907.482,06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9" name="CaixaDeTexto 6"/>
          <p:cNvSpPr/>
          <p:nvPr/>
        </p:nvSpPr>
        <p:spPr>
          <a:xfrm>
            <a:off x="540000" y="1796760"/>
            <a:ext cx="7920000" cy="85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1" strike="noStrike" cap="all" spc="-1" dirty="0">
                <a:solidFill>
                  <a:srgbClr val="002060"/>
                </a:solidFill>
                <a:latin typeface="Calibri"/>
                <a:ea typeface="Calibri"/>
              </a:rPr>
              <a:t>Resultado Orçamentário </a:t>
            </a:r>
            <a:r>
              <a:rPr lang="pt-BR" sz="18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= </a:t>
            </a:r>
            <a:r>
              <a:rPr lang="pt-BR" sz="1800" b="1" strike="noStrike" spc="-1" dirty="0">
                <a:solidFill>
                  <a:srgbClr val="92D050"/>
                </a:solidFill>
                <a:latin typeface="Calibri"/>
                <a:ea typeface="Calibri"/>
              </a:rPr>
              <a:t>RECEITA REALIZADA – DESPESA LIQUIDADA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600" b="1" strike="noStrike" spc="-1" dirty="0">
                <a:solidFill>
                  <a:srgbClr val="0070C0"/>
                </a:solidFill>
                <a:latin typeface="Calibri"/>
                <a:ea typeface="Calibri"/>
              </a:rPr>
              <a:t>&gt; demonstra o valor atingido pela administração pública na gestão orçamentária dos recursos orçamentários. </a:t>
            </a:r>
            <a:endParaRPr lang="pt-BR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491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m 3"/>
          <p:cNvPicPr/>
          <p:nvPr/>
        </p:nvPicPr>
        <p:blipFill>
          <a:blip r:embed="rId2"/>
          <a:stretch/>
        </p:blipFill>
        <p:spPr>
          <a:xfrm>
            <a:off x="5319720" y="27360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81" name="CaixaDeTexto 5"/>
          <p:cNvSpPr/>
          <p:nvPr/>
        </p:nvSpPr>
        <p:spPr>
          <a:xfrm>
            <a:off x="272160" y="564120"/>
            <a:ext cx="394920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EXECUÇÃO DA DESPESA </a:t>
            </a:r>
            <a:r>
              <a:rPr lang="pt-BR" sz="2400" b="1" strike="noStrike" cap="all" spc="-1" dirty="0">
                <a:solidFill>
                  <a:srgbClr val="92D050"/>
                </a:solidFill>
                <a:latin typeface="Calibri"/>
                <a:ea typeface="DejaVu Sans"/>
              </a:rPr>
              <a:t>Consolidada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2" name="Tabela 4"/>
          <p:cNvGraphicFramePr/>
          <p:nvPr/>
        </p:nvGraphicFramePr>
        <p:xfrm>
          <a:off x="341280" y="1738800"/>
          <a:ext cx="8460720" cy="4553160"/>
        </p:xfrm>
        <a:graphic>
          <a:graphicData uri="http://schemas.openxmlformats.org/drawingml/2006/table">
            <a:tbl>
              <a:tblPr/>
              <a:tblGrid>
                <a:gridCol w="2184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DESPESAS ORÇAMENTARIAS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DOTAÇÃO INICIAL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 EMPENHADA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 LIQUIDADA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PAGAS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DESPESAS ORÇAMENTÁRIAS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R$ 1.993.020.979,00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R$ 1.725.695.967,64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R$ 1.663.181.462,83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R$ 1.560.826.015,91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6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   DESPESAS CORRENTES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RS 1.636.203.785,00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R$ 1.548.057.772,20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R$ 1.507.532.162,58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R$ 1.407.568.208,81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Pessoal e Encargos Sociais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784.486.010,00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717.407.672,34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717.343.052,58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671.274.800,39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Juros e Encargos da Dívida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31.904.472,00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29.824.227,00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29.824.227,00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29.605.119,78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Outras Despesas Correntes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819.813.303,00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800.825.872,86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760.364.883,00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706.688.288,64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6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   DESPESAS DE CAPITAL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351.121.194,00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177.638.195,44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155.649.300,25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153.257.807,10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Investimentos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251.296.542,00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47.614.739,22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25.625.844,03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23.463.507,43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6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Inversões Financeiras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    800.000,00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    570.724,38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    570.724,38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    570.724,38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     Amortização da Dívida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99.024.652,00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129.452.731,84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129.452.731,84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129.223.575,29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6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RESERVA DE CONTINGÊNCIA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5.696.000,00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               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               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               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0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DESPESAS TOTAIS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R$1.993.020.979,00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R$ 1.725.695.967,64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R$ 1.663.181.462,83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R$ 1.560.826.015,91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ctr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Imagem 3"/>
          <p:cNvPicPr/>
          <p:nvPr/>
        </p:nvPicPr>
        <p:blipFill>
          <a:blip r:embed="rId2"/>
          <a:stretch/>
        </p:blipFill>
        <p:spPr>
          <a:xfrm>
            <a:off x="5204520" y="374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84" name="CaixaDeTexto 5"/>
          <p:cNvSpPr/>
          <p:nvPr/>
        </p:nvSpPr>
        <p:spPr>
          <a:xfrm>
            <a:off x="712440" y="687600"/>
            <a:ext cx="38584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ANÁLISE ORÇAMENTÁRIA   </a:t>
            </a: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POR ENTIDADES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5" name="Tabela 2"/>
          <p:cNvGraphicFramePr/>
          <p:nvPr>
            <p:extLst>
              <p:ext uri="{D42A27DB-BD31-4B8C-83A1-F6EECF244321}">
                <p14:modId xmlns:p14="http://schemas.microsoft.com/office/powerpoint/2010/main" val="3106331646"/>
              </p:ext>
            </p:extLst>
          </p:nvPr>
        </p:nvGraphicFramePr>
        <p:xfrm>
          <a:off x="712440" y="1730189"/>
          <a:ext cx="7768171" cy="4592651"/>
        </p:xfrm>
        <a:graphic>
          <a:graphicData uri="http://schemas.openxmlformats.org/drawingml/2006/table">
            <a:tbl>
              <a:tblPr/>
              <a:tblGrid>
                <a:gridCol w="239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60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19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ENTIDADADE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 RECEITA ORÇADA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RECEITA ARRECADADA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DESPESA EMPENHADA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PREFEITURA MUNICIPAL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R$ 1.475.646.479,00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1.360.158.132,14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1.258.911.758,84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RECURSO VINCULADO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667.278.479,00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571.747.142,22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507.032.617,76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6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 RECURSO LIVRE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808.368.000,00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788.410.989,92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751.879.141,07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70C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70C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70C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70C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CÂMARA VEREADORES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               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                   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  22.420.325,33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4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IPASEM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333.761.500,00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313.512.706,60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320.145.800,38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4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IPASEM PREVIDÊNCIA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288.407.000,00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262.152.747,19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259.773.894,37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  IPASEM ASSISTÊNCIA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45.354.500,00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 51.359.959,41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</a:rPr>
                        <a:t>R$        60.371.906,01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400" b="0" strike="noStrike" spc="-1" dirty="0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COMUSA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194.613.000,00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 150.594.976,44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  124.218.083,09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47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TOTAL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R$ 2.004.020.979,00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1.824.265.815,18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4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1.725.695.967,64</a:t>
                      </a:r>
                      <a:endParaRPr lang="pt-BR" sz="14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360" marR="9360" anchor="b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Imagem 3"/>
          <p:cNvPicPr/>
          <p:nvPr/>
        </p:nvPicPr>
        <p:blipFill>
          <a:blip r:embed="rId2"/>
          <a:stretch/>
        </p:blipFill>
        <p:spPr>
          <a:xfrm>
            <a:off x="5273280" y="49860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87" name="CaixaDeTexto 5"/>
          <p:cNvSpPr/>
          <p:nvPr/>
        </p:nvSpPr>
        <p:spPr>
          <a:xfrm>
            <a:off x="822600" y="644040"/>
            <a:ext cx="46861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EVOLUÇÃO: RECURSOS LIVRES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PREFEITURA MUNICIPAL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88" name="Gráfico 9"/>
          <p:cNvGraphicFramePr/>
          <p:nvPr/>
        </p:nvGraphicFramePr>
        <p:xfrm>
          <a:off x="914400" y="1776600"/>
          <a:ext cx="7399080" cy="408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9" name="CaixaDeTexto 6"/>
          <p:cNvSpPr/>
          <p:nvPr/>
        </p:nvSpPr>
        <p:spPr>
          <a:xfrm>
            <a:off x="3225960" y="5784480"/>
            <a:ext cx="3190680" cy="272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200" b="1" strike="noStrike" spc="-1" dirty="0">
                <a:solidFill>
                  <a:srgbClr val="002060"/>
                </a:solidFill>
                <a:latin typeface="Arial"/>
                <a:ea typeface="DejaVu Sans"/>
              </a:rPr>
              <a:t>788.410.989,84</a:t>
            </a:r>
            <a:r>
              <a:rPr lang="pt-BR" sz="12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               </a:t>
            </a:r>
            <a:r>
              <a:rPr lang="pt-BR" sz="12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sz="1200" b="1" strike="noStrike" spc="-1" dirty="0">
                <a:solidFill>
                  <a:srgbClr val="B1770F"/>
                </a:solidFill>
                <a:latin typeface="Arial"/>
                <a:ea typeface="DejaVu Sans"/>
              </a:rPr>
              <a:t>774.866.273,13</a:t>
            </a:r>
            <a:r>
              <a:rPr lang="pt-BR" sz="12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endParaRPr lang="pt-BR" sz="1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Imagem 3"/>
          <p:cNvPicPr/>
          <p:nvPr/>
        </p:nvPicPr>
        <p:blipFill>
          <a:blip r:embed="rId2"/>
          <a:stretch/>
        </p:blipFill>
        <p:spPr>
          <a:xfrm>
            <a:off x="5644080" y="46548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91" name="Retângulo 2"/>
          <p:cNvSpPr/>
          <p:nvPr/>
        </p:nvSpPr>
        <p:spPr>
          <a:xfrm>
            <a:off x="871920" y="895680"/>
            <a:ext cx="3684600" cy="57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etângulo 4"/>
          <p:cNvSpPr/>
          <p:nvPr/>
        </p:nvSpPr>
        <p:spPr>
          <a:xfrm>
            <a:off x="1042920" y="3207600"/>
            <a:ext cx="7192800" cy="104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100" b="0" i="1" strike="noStrike" spc="-1" dirty="0">
                <a:solidFill>
                  <a:srgbClr val="254061"/>
                </a:solidFill>
                <a:latin typeface="Source Sans Pro"/>
                <a:ea typeface="DejaVu Sans"/>
              </a:rPr>
              <a:t>▶ </a:t>
            </a:r>
            <a:r>
              <a:rPr lang="pt-BR" sz="2100" b="0" i="1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As metas fiscais servem como parâmetros para informar que o governo oferecerá as condições necessárias à estabilidade econômica e ao controle do endividamento público.</a:t>
            </a:r>
            <a:endParaRPr lang="pt-BR" sz="21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Imagem 3"/>
          <p:cNvPicPr/>
          <p:nvPr/>
        </p:nvPicPr>
        <p:blipFill>
          <a:blip r:embed="rId2"/>
          <a:stretch/>
        </p:blipFill>
        <p:spPr>
          <a:xfrm>
            <a:off x="5537160" y="464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94" name="CaixaDeTexto 5"/>
          <p:cNvSpPr/>
          <p:nvPr/>
        </p:nvSpPr>
        <p:spPr>
          <a:xfrm>
            <a:off x="865440" y="755640"/>
            <a:ext cx="4354200" cy="455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95" name="Retângulo 1"/>
          <p:cNvSpPr/>
          <p:nvPr/>
        </p:nvSpPr>
        <p:spPr>
          <a:xfrm>
            <a:off x="642600" y="1797840"/>
            <a:ext cx="7579080" cy="19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b="0" i="1" strike="noStrike" spc="-1" dirty="0">
                <a:solidFill>
                  <a:srgbClr val="254061"/>
                </a:solidFill>
                <a:latin typeface="Source Sans Pro"/>
                <a:ea typeface="DejaVu Sans"/>
              </a:rPr>
              <a:t>▶ </a:t>
            </a:r>
            <a:r>
              <a:rPr lang="pt-BR" sz="2000" b="0" i="1" strike="noStrike" spc="-1" dirty="0">
                <a:solidFill>
                  <a:srgbClr val="17375E"/>
                </a:solidFill>
                <a:latin typeface="Calibri"/>
                <a:ea typeface="DejaVu Sans"/>
              </a:rPr>
              <a:t>RCL – Receita Corrente Líquida, último 12 meses:  </a:t>
            </a:r>
            <a:r>
              <a:rPr lang="pt-BR" sz="2000" b="0" strike="noStrike" spc="-1" dirty="0">
                <a:solidFill>
                  <a:srgbClr val="17375E"/>
                </a:solidFill>
                <a:latin typeface="Calibri"/>
                <a:ea typeface="DejaVu Sans"/>
              </a:rPr>
              <a:t>serve de parâmetro para o montante da reserva de contingência e para os limites da despesa total com pessoal, da dívida consolidada líquida, das operações de crédito, do serviço da dívida e das garantias do ente da Federação. Os limites foram estabelecidos pela Lei de Responsabilidade Fiscal – LRF.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CaixaDeTexto 90"/>
          <p:cNvSpPr/>
          <p:nvPr/>
        </p:nvSpPr>
        <p:spPr>
          <a:xfrm>
            <a:off x="900000" y="3960000"/>
            <a:ext cx="7379640" cy="10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17375E"/>
                </a:solidFill>
                <a:latin typeface="Calibri"/>
                <a:ea typeface="DejaVu Sans"/>
              </a:rPr>
              <a:t>RCL dos últimos 12 meses 3º QD/2024              R$ </a:t>
            </a:r>
            <a:r>
              <a:rPr lang="pt-BR" sz="2000" spc="-1" dirty="0">
                <a:solidFill>
                  <a:srgbClr val="17375E"/>
                </a:solidFill>
                <a:latin typeface="Calibri"/>
              </a:rPr>
              <a:t> 1.347.733.580,93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2000" b="0" strike="noStrike" spc="-1" dirty="0">
                <a:solidFill>
                  <a:srgbClr val="17375E"/>
                </a:solidFill>
                <a:latin typeface="Calibri"/>
                <a:ea typeface="DejaVu Sans"/>
              </a:rPr>
              <a:t>RCL dos últimos 12 meses 3º QD/2025              R$  </a:t>
            </a:r>
            <a:r>
              <a:rPr lang="pt-BR" sz="2000" spc="-1" dirty="0">
                <a:solidFill>
                  <a:srgbClr val="17375E"/>
                </a:solidFill>
                <a:latin typeface="Calibri"/>
              </a:rPr>
              <a:t> 1.496.370.359,30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Retângulo 12"/>
          <p:cNvSpPr/>
          <p:nvPr/>
        </p:nvSpPr>
        <p:spPr>
          <a:xfrm>
            <a:off x="725040" y="772920"/>
            <a:ext cx="4570920" cy="79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</a:t>
            </a:r>
            <a:r>
              <a:rPr lang="pt-BR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FISCAIS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25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Receita Corrente Liquida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Imagem 3"/>
          <p:cNvPicPr/>
          <p:nvPr/>
        </p:nvPicPr>
        <p:blipFill>
          <a:blip r:embed="rId2"/>
          <a:stretch/>
        </p:blipFill>
        <p:spPr>
          <a:xfrm>
            <a:off x="5479920" y="51444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99" name="Retângulo 2"/>
          <p:cNvSpPr/>
          <p:nvPr/>
        </p:nvSpPr>
        <p:spPr>
          <a:xfrm>
            <a:off x="725040" y="772920"/>
            <a:ext cx="4570920" cy="79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25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Limite de despesa com pessoal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00" name="Tabela 7"/>
          <p:cNvGraphicFramePr/>
          <p:nvPr/>
        </p:nvGraphicFramePr>
        <p:xfrm>
          <a:off x="755280" y="1845360"/>
          <a:ext cx="7999920" cy="4331540"/>
        </p:xfrm>
        <a:graphic>
          <a:graphicData uri="http://schemas.openxmlformats.org/drawingml/2006/table">
            <a:tbl>
              <a:tblPr/>
              <a:tblGrid>
                <a:gridCol w="4032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5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 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VALOR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2025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2024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RECEITA CORRENTE LÍQUIDA AJUSTADA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  R$ 1.482.649.349,02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800" b="1" strike="noStrike" spc="-1" dirty="0">
                        <a:solidFill>
                          <a:srgbClr val="00206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 -    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2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DESPESA TOTAL COM PESSOAL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  R$    437.415.330,66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</a:rPr>
                        <a:t>29,50%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</a:rPr>
                        <a:t>30,70%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LIMITE MÁXIMO (IX) (incisos I,II e III, art. 20 da LRF)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R$ 800.630.648,47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</a:rPr>
                        <a:t>54,00%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800" b="1" strike="noStrike" spc="-1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Calibri"/>
                        <a:ea typeface="Times New Roman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88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LIMITE PRUDENCIAL (X) = (0,95 *IX) (parágrafo único do art. 22 da LRF)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R$ 760.599.116,05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</a:rPr>
                        <a:t>51,30%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800" b="1" strike="noStrike" spc="-1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Calibri"/>
                        <a:ea typeface="Times New Roman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LIMITE DE ALERTA (XI) = (0,90 * IX) (inciso II do § 1º do art. 59 da LRF)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R$ 720.567.583,62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0" strike="noStrike" spc="-1" dirty="0">
                          <a:solidFill>
                            <a:srgbClr val="0070C0"/>
                          </a:solidFill>
                          <a:latin typeface="Calibri"/>
                          <a:ea typeface="Times New Roman"/>
                        </a:rPr>
                        <a:t>48,60%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800" b="1" strike="noStrike" spc="-1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Calibri"/>
                        <a:ea typeface="Times New Roman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72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799"/>
                        </a:spcAft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DESPESA TOTAL COM PESSOAL  - TCERS 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R$ 692.307.085,53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99"/>
                        </a:spcAf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</a:rPr>
                        <a:t> 39,14%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1800" b="1" strike="noStrike" spc="-1" dirty="0">
                        <a:solidFill>
                          <a:srgbClr val="002060"/>
                        </a:solidFill>
                        <a:highlight>
                          <a:srgbClr val="FFFF00"/>
                        </a:highlight>
                        <a:latin typeface="Calibri"/>
                        <a:ea typeface="Times New Roman"/>
                      </a:endParaRPr>
                    </a:p>
                  </a:txBody>
                  <a:tcPr marL="33120" marR="3312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1" name="CaixaDeTexto 1"/>
          <p:cNvSpPr/>
          <p:nvPr/>
        </p:nvSpPr>
        <p:spPr>
          <a:xfrm>
            <a:off x="1317960" y="397440"/>
            <a:ext cx="7099920" cy="374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endParaRPr lang="pt-BR" sz="1800" b="1" strike="noStrike" spc="-1" dirty="0">
              <a:solidFill>
                <a:srgbClr val="002060"/>
              </a:solidFill>
              <a:latin typeface="Calibri Light"/>
              <a:ea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Imagem 3"/>
          <p:cNvPicPr/>
          <p:nvPr/>
        </p:nvPicPr>
        <p:blipFill>
          <a:blip r:embed="rId2"/>
          <a:stretch/>
        </p:blipFill>
        <p:spPr>
          <a:xfrm>
            <a:off x="5532840" y="0"/>
            <a:ext cx="2999160" cy="1120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3" name="Tabela 6"/>
          <p:cNvGraphicFramePr/>
          <p:nvPr>
            <p:extLst>
              <p:ext uri="{D42A27DB-BD31-4B8C-83A1-F6EECF244321}">
                <p14:modId xmlns:p14="http://schemas.microsoft.com/office/powerpoint/2010/main" val="3075567097"/>
              </p:ext>
            </p:extLst>
          </p:nvPr>
        </p:nvGraphicFramePr>
        <p:xfrm>
          <a:off x="534776" y="1767963"/>
          <a:ext cx="8074447" cy="4274277"/>
        </p:xfrm>
        <a:graphic>
          <a:graphicData uri="http://schemas.openxmlformats.org/drawingml/2006/table">
            <a:tbl>
              <a:tblPr/>
              <a:tblGrid>
                <a:gridCol w="37784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4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9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5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DÍVIDA CONSOLIDADA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DEZEMBRO/2024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  DEZEMBRO/2025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DÍVIDA CONSOLIDADA BRUTA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 R$ 1.116.709.413,05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1.080.535.292,90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Empréstimos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 11.468.881,75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     9.999.574,27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Financiamentos  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Calibri"/>
                        </a:rPr>
                        <a:t>R$    </a:t>
                      </a: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177.628.107,44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150.746.041,16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Parcelam. Patronal Previdenciária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427.360.301,49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446.171.422,29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Parcelam. Patronal Assistência IPASEM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232.992.996,23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218.898.691,44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Precatórios a Pagar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267.259.126,14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254.719.563,74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DEDUÇÕES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  184.472.614,20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   299.447.183,25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 Disponibilidade de Caixa Bruta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312.816.744,67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     428.307.344,46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55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DÍVIDA CONSOLIDADA LÍQUIDA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 931.985.798,85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5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   781.088.109,65</a:t>
                      </a:r>
                      <a:endParaRPr lang="pt-BR" sz="15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4" name="Retângulo 11"/>
          <p:cNvSpPr/>
          <p:nvPr/>
        </p:nvSpPr>
        <p:spPr>
          <a:xfrm>
            <a:off x="621720" y="815760"/>
            <a:ext cx="28101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Divida consolidada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m 3"/>
          <p:cNvPicPr/>
          <p:nvPr/>
        </p:nvPicPr>
        <p:blipFill>
          <a:blip r:embed="rId2"/>
          <a:stretch/>
        </p:blipFill>
        <p:spPr>
          <a:xfrm>
            <a:off x="5718240" y="27612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47" name="Retângulo 6"/>
          <p:cNvSpPr/>
          <p:nvPr/>
        </p:nvSpPr>
        <p:spPr>
          <a:xfrm>
            <a:off x="1973520" y="1996200"/>
            <a:ext cx="4570920" cy="871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35000"/>
              </a:lnSpc>
            </a:pPr>
            <a:r>
              <a:rPr lang="pt-BR" sz="18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PREVISÃO LEGAL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35000"/>
              </a:lnSpc>
            </a:pPr>
            <a:r>
              <a:rPr lang="pt-BR" sz="18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LEI </a:t>
            </a:r>
            <a:r>
              <a:rPr lang="pt-BR" sz="20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COMPLEMENTAR</a:t>
            </a:r>
            <a:r>
              <a:rPr lang="pt-BR" sz="18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 101/2000 ART. 9º § 4º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Retângulo 7"/>
          <p:cNvSpPr/>
          <p:nvPr/>
        </p:nvSpPr>
        <p:spPr>
          <a:xfrm>
            <a:off x="892800" y="3429000"/>
            <a:ext cx="7356960" cy="228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“§ 4º Até o final dos meses de maio, setembro e fevereiro, o Poder Executivo demonstrará e avaliará o cumprimento das metas fiscais de cada quadrimestre, em audiência pública na comissão referida no </a:t>
            </a:r>
            <a:r>
              <a:rPr lang="pt-BR" sz="2400" b="0" i="1" u="sng" strike="noStrike" spc="-1" dirty="0">
                <a:solidFill>
                  <a:srgbClr val="6B9F25"/>
                </a:solidFill>
                <a:uFillTx/>
                <a:latin typeface="Calibri"/>
                <a:ea typeface="DejaVu Sans"/>
                <a:hlinkClick r:id="rId3"/>
              </a:rPr>
              <a:t>§ 1º do art. 166 da Constituição</a:t>
            </a:r>
            <a:r>
              <a:rPr lang="pt-BR" sz="24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 ou equivalente nas Casas Legislativas estaduais e municipais.”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Retângulo 14"/>
          <p:cNvSpPr/>
          <p:nvPr/>
        </p:nvSpPr>
        <p:spPr>
          <a:xfrm>
            <a:off x="857160" y="870120"/>
            <a:ext cx="4566960" cy="74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35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LEGISLAÇÕES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Imagem 3"/>
          <p:cNvPicPr/>
          <p:nvPr/>
        </p:nvPicPr>
        <p:blipFill>
          <a:blip r:embed="rId2"/>
          <a:stretch/>
        </p:blipFill>
        <p:spPr>
          <a:xfrm>
            <a:off x="5431320" y="552600"/>
            <a:ext cx="2999160" cy="1120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6" name="Tabela 10"/>
          <p:cNvGraphicFramePr/>
          <p:nvPr>
            <p:extLst>
              <p:ext uri="{D42A27DB-BD31-4B8C-83A1-F6EECF244321}">
                <p14:modId xmlns:p14="http://schemas.microsoft.com/office/powerpoint/2010/main" val="837833872"/>
              </p:ext>
            </p:extLst>
          </p:nvPr>
        </p:nvGraphicFramePr>
        <p:xfrm>
          <a:off x="640440" y="1940040"/>
          <a:ext cx="7862040" cy="3657600"/>
        </p:xfrm>
        <a:graphic>
          <a:graphicData uri="http://schemas.openxmlformats.org/drawingml/2006/table">
            <a:tbl>
              <a:tblPr/>
              <a:tblGrid>
                <a:gridCol w="38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1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92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RECEITA CORRENTE LÍQUIDA AJUSTADA PARA CÁLCULO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DOS LIMITES DE ENDIVIDAMENTO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6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R$1.491.598.538,02</a:t>
                      </a:r>
                      <a:endParaRPr lang="pt-BR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7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Dívida Consolidada Bruta 3º Quadrimestre/2025</a:t>
                      </a: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highlight>
                            <a:srgbClr val="FF0000"/>
                          </a:highlight>
                          <a:latin typeface="Calibri"/>
                          <a:ea typeface="DejaVu Sans"/>
                        </a:rPr>
                        <a:t>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highlight>
                          <a:srgbClr val="FF0000"/>
                        </a:highlight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R$ 1.080.535.292,90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B050"/>
                          </a:solidFill>
                          <a:latin typeface="Calibri"/>
                          <a:ea typeface="DejaVu Sans"/>
                        </a:rPr>
                        <a:t>72,44%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7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Dívida Consolidada Líquida 3º Quadrimestre/2025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R$ 781.088.109,65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B050"/>
                          </a:solidFill>
                          <a:latin typeface="Calibri"/>
                          <a:ea typeface="DejaVu Sans"/>
                        </a:rPr>
                        <a:t>52,37%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Limite Legal - Resolução do Senado Federal nº 40/2001, Inciso II do art. 3º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70C0"/>
                          </a:solidFill>
                          <a:latin typeface="Calibri"/>
                          <a:ea typeface="DejaVu Sans"/>
                        </a:rPr>
                        <a:t>R$ 1.789.918.245,62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B050"/>
                          </a:solidFill>
                          <a:latin typeface="Calibri"/>
                          <a:ea typeface="DejaVu Sans"/>
                        </a:rPr>
                        <a:t>120%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7" name="Retângulo 10"/>
          <p:cNvSpPr/>
          <p:nvPr/>
        </p:nvSpPr>
        <p:spPr>
          <a:xfrm>
            <a:off x="686520" y="886680"/>
            <a:ext cx="40125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Capacidade de endividamento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873E65A-9241-48E2-8EAA-4E9178A41810}"/>
              </a:ext>
            </a:extLst>
          </p:cNvPr>
          <p:cNvSpPr txBox="1"/>
          <p:nvPr/>
        </p:nvSpPr>
        <p:spPr>
          <a:xfrm>
            <a:off x="6669739" y="2495781"/>
            <a:ext cx="21784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ÍNDICE DE ENDIVIDAMENTO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Imagem 3"/>
          <p:cNvPicPr/>
          <p:nvPr/>
        </p:nvPicPr>
        <p:blipFill>
          <a:blip r:embed="rId2"/>
          <a:stretch/>
        </p:blipFill>
        <p:spPr>
          <a:xfrm>
            <a:off x="5475960" y="47268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09" name="Retângulo 4"/>
          <p:cNvSpPr/>
          <p:nvPr/>
        </p:nvSpPr>
        <p:spPr>
          <a:xfrm>
            <a:off x="972360" y="903960"/>
            <a:ext cx="3684600" cy="57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Retângulo 6"/>
          <p:cNvSpPr/>
          <p:nvPr/>
        </p:nvSpPr>
        <p:spPr>
          <a:xfrm>
            <a:off x="957240" y="2364480"/>
            <a:ext cx="7614000" cy="2832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pt-BR" sz="2400" b="1" i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RESULTADO</a:t>
            </a:r>
            <a:r>
              <a:rPr lang="pt-BR" sz="2400" b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 </a:t>
            </a:r>
            <a:r>
              <a:rPr lang="pt-BR" sz="2400" b="1" i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NOMINAL</a:t>
            </a:r>
            <a:r>
              <a:rPr lang="pt-BR" sz="2400" b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: </a:t>
            </a:r>
            <a:r>
              <a:rPr lang="pt-BR" sz="2400" b="0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representa a variação do saldo da dívida pública de um período ao outro.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lang="pt-BR" sz="2400" b="1" i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Juntamente com o resultado primário, </a:t>
            </a:r>
            <a:r>
              <a:rPr lang="pt-BR" sz="2400" b="1" i="1" u="sng" strike="noStrike" spc="-1" dirty="0">
                <a:solidFill>
                  <a:srgbClr val="254061"/>
                </a:solidFill>
                <a:uFillTx/>
                <a:latin typeface="Calibri"/>
                <a:ea typeface="Times New Roman"/>
              </a:rPr>
              <a:t>é uma das formas de se apurar o resultado das contas em um certo período do exercício</a:t>
            </a:r>
            <a:r>
              <a:rPr lang="pt-BR" sz="2400" b="1" i="1" strike="noStrike" spc="-1" dirty="0">
                <a:solidFill>
                  <a:srgbClr val="254061"/>
                </a:solidFill>
                <a:latin typeface="Calibri"/>
                <a:ea typeface="Times New Roman"/>
              </a:rPr>
              <a:t>.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r>
              <a:rPr lang="pt-BR" sz="2400" b="1" strike="noStrike" spc="-1" dirty="0">
                <a:solidFill>
                  <a:srgbClr val="000000"/>
                </a:solidFill>
                <a:latin typeface="Calibri"/>
                <a:ea typeface="Times New Roman"/>
              </a:rPr>
              <a:t> 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Imagem 3"/>
          <p:cNvPicPr/>
          <p:nvPr/>
        </p:nvPicPr>
        <p:blipFill>
          <a:blip r:embed="rId2"/>
          <a:stretch/>
        </p:blipFill>
        <p:spPr>
          <a:xfrm>
            <a:off x="5375160" y="4917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12" name="Retângulo 2"/>
          <p:cNvSpPr/>
          <p:nvPr/>
        </p:nvSpPr>
        <p:spPr>
          <a:xfrm>
            <a:off x="782640" y="877320"/>
            <a:ext cx="327636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3º QUADRIMESTRE 2025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Retângulo 5"/>
          <p:cNvSpPr/>
          <p:nvPr/>
        </p:nvSpPr>
        <p:spPr>
          <a:xfrm>
            <a:off x="2880000" y="1739520"/>
            <a:ext cx="299664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RESULTADO NOMINAL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Espaço Reservado para Conteúdo 2"/>
          <p:cNvSpPr/>
          <p:nvPr/>
        </p:nvSpPr>
        <p:spPr>
          <a:xfrm>
            <a:off x="905434" y="2191680"/>
            <a:ext cx="7468885" cy="417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760" tIns="34200" rIns="68760" bIns="34200" numCol="1" spcCol="0" anchor="t">
            <a:noAutofit/>
          </a:bodyPr>
          <a:lstStyle/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1" u="sng" strike="noStrike" spc="-1" dirty="0">
                <a:solidFill>
                  <a:srgbClr val="254061"/>
                </a:solidFill>
                <a:uFillTx/>
                <a:latin typeface="Calibri"/>
                <a:ea typeface="Calibri"/>
              </a:rPr>
              <a:t>Posição da Divida  2024:</a:t>
            </a: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	   (+)  Dívida         R$     1.116.709.413,05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       (-)  Deduções   R$        184.723.614,20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       (=) Resultado   R$        931.985.798,85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		 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1" u="sng" strike="noStrike" spc="-1" dirty="0">
                <a:solidFill>
                  <a:srgbClr val="254061"/>
                </a:solidFill>
                <a:uFillTx/>
                <a:latin typeface="Calibri"/>
                <a:ea typeface="Calibri"/>
              </a:rPr>
              <a:t>EXECUÇÃO: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1" strike="noStrike" spc="-1" dirty="0">
                <a:solidFill>
                  <a:srgbClr val="254061"/>
                </a:solidFill>
                <a:latin typeface="Calibri"/>
                <a:ea typeface="Calibri"/>
              </a:rPr>
              <a:t>3º QUADRIMESTRE/2025</a:t>
            </a: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:          (+)  Dívida         R$   1.080.535.292,90</a:t>
            </a: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        (- )  Deduções  R$      299.447.183,25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        (=)  Resultado  R$       781.088.109,65 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Resultando uma diminuição do endividamento em   </a:t>
            </a:r>
            <a:r>
              <a:rPr lang="pt-BR" sz="1800" b="1" strike="noStrike" spc="-1" dirty="0">
                <a:solidFill>
                  <a:srgbClr val="0070C0"/>
                </a:solidFill>
                <a:latin typeface="Calibri"/>
                <a:ea typeface="Calibri"/>
              </a:rPr>
              <a:t>R$ 150.897.689,20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70C0"/>
                </a:solidFill>
                <a:latin typeface="Calibri"/>
                <a:ea typeface="Calibri"/>
              </a:rPr>
              <a:t> </a:t>
            </a:r>
            <a:r>
              <a:rPr lang="pt-BR" sz="1800" b="1" strike="noStrike" spc="-1" dirty="0">
                <a:solidFill>
                  <a:srgbClr val="254061"/>
                </a:solidFill>
                <a:latin typeface="Calibri"/>
                <a:ea typeface="Calibri"/>
              </a:rPr>
              <a:t>META FIXADA NA LDO  2025                                         R$  33.208.158,03</a:t>
            </a: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b="1" spc="-1" dirty="0">
                <a:solidFill>
                  <a:srgbClr val="0070C0"/>
                </a:solidFill>
                <a:latin typeface="Calibri"/>
                <a:ea typeface="Calibri"/>
              </a:rPr>
              <a:t> </a:t>
            </a:r>
            <a:r>
              <a:rPr lang="pt-BR" b="1" spc="-1" dirty="0">
                <a:solidFill>
                  <a:srgbClr val="254061"/>
                </a:solidFill>
                <a:latin typeface="Calibri"/>
                <a:ea typeface="Calibri"/>
              </a:rPr>
              <a:t>RELAÇÃO À META                                                            </a:t>
            </a:r>
            <a:r>
              <a:rPr lang="pt-BR" b="1" spc="-1" dirty="0">
                <a:solidFill>
                  <a:srgbClr val="0070C0"/>
                </a:solidFill>
                <a:latin typeface="Calibri"/>
                <a:ea typeface="Calibri"/>
              </a:rPr>
              <a:t>R$ 117.689.531,17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pt-BR" sz="15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00"/>
              </a:spcBef>
              <a:tabLst>
                <a:tab pos="0" algn="l"/>
              </a:tabLst>
            </a:pPr>
            <a:endParaRPr lang="pt-BR" sz="15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Imagem 3"/>
          <p:cNvPicPr/>
          <p:nvPr/>
        </p:nvPicPr>
        <p:blipFill>
          <a:blip r:embed="rId2"/>
          <a:stretch/>
        </p:blipFill>
        <p:spPr>
          <a:xfrm>
            <a:off x="5452920" y="5313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16" name="Retângulo 2"/>
          <p:cNvSpPr/>
          <p:nvPr/>
        </p:nvSpPr>
        <p:spPr>
          <a:xfrm>
            <a:off x="883080" y="861480"/>
            <a:ext cx="3684600" cy="577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Retângulo 5"/>
          <p:cNvSpPr/>
          <p:nvPr/>
        </p:nvSpPr>
        <p:spPr>
          <a:xfrm>
            <a:off x="855360" y="2293200"/>
            <a:ext cx="7424280" cy="2660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  <a:spcBef>
                <a:spcPts val="451"/>
              </a:spcBef>
            </a:pPr>
            <a:r>
              <a:rPr lang="pt-BR" sz="2250" b="1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RESULTADO PRIMÁRIO: </a:t>
            </a:r>
            <a:r>
              <a:rPr lang="pt-BR" sz="2250" b="0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o resultado primário surge da comparação das receitas e despesas primárias no exercício, desconsiderando operações financeiras e juros da divida. 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51"/>
              </a:spcBef>
            </a:pPr>
            <a:r>
              <a:rPr lang="pt-BR" sz="2250" b="0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 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51"/>
              </a:spcBef>
            </a:pP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51"/>
              </a:spcBef>
            </a:pPr>
            <a:r>
              <a:rPr lang="pt-BR" sz="2250" b="1" i="1" strike="noStrike" spc="-1" dirty="0">
                <a:solidFill>
                  <a:srgbClr val="254061"/>
                </a:solidFill>
                <a:latin typeface="Calibri"/>
                <a:ea typeface="DejaVu Sans"/>
              </a:rPr>
              <a:t>Sua apuração fornece uma comparação de receitas e despesas nas contas públicas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Imagem 3"/>
          <p:cNvPicPr/>
          <p:nvPr/>
        </p:nvPicPr>
        <p:blipFill>
          <a:blip r:embed="rId2"/>
          <a:stretch/>
        </p:blipFill>
        <p:spPr>
          <a:xfrm>
            <a:off x="5400720" y="50652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19" name="Retângulo 2"/>
          <p:cNvSpPr/>
          <p:nvPr/>
        </p:nvSpPr>
        <p:spPr>
          <a:xfrm>
            <a:off x="783000" y="712080"/>
            <a:ext cx="457092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 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3º QUADRIMESTRE 2025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Espaço Reservado para Conteúdo 6"/>
          <p:cNvSpPr/>
          <p:nvPr/>
        </p:nvSpPr>
        <p:spPr>
          <a:xfrm>
            <a:off x="641880" y="2043000"/>
            <a:ext cx="7859880" cy="3270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343080" indent="-343080" algn="ctr">
              <a:lnSpc>
                <a:spcPct val="100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1F497D"/>
                </a:solidFill>
                <a:latin typeface="Calibri"/>
                <a:ea typeface="Calibri"/>
              </a:rPr>
              <a:t>RESULTADO PRIMÁRIO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marL="343080" indent="-343080" algn="ctr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1" strike="noStrike" spc="-1" dirty="0">
                <a:solidFill>
                  <a:srgbClr val="254061"/>
                </a:solidFill>
                <a:latin typeface="Calibri"/>
                <a:ea typeface="Calibri"/>
              </a:rPr>
              <a:t>META FIXADA PARA 2025</a:t>
            </a: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:  (+) Receita Primária     R$  1.602.502.607,00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(LDO 2025)                             (-) Despesa Primária    R$  1.488.548.007,00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(=) </a:t>
            </a:r>
            <a:r>
              <a:rPr lang="pt-BR" sz="1800" b="0" strike="noStrike" spc="-1" dirty="0">
                <a:solidFill>
                  <a:srgbClr val="0070C0"/>
                </a:solidFill>
                <a:latin typeface="Calibri"/>
                <a:ea typeface="Calibri"/>
              </a:rPr>
              <a:t>Resultado                R$     113.954.600,00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0000"/>
                </a:solidFill>
                <a:latin typeface="Calibri"/>
                <a:ea typeface="Calibri"/>
              </a:rPr>
              <a:t> </a:t>
            </a:r>
            <a:r>
              <a:rPr lang="pt-BR" sz="1800" b="1" strike="noStrike" spc="-1" dirty="0">
                <a:solidFill>
                  <a:srgbClr val="254061"/>
                </a:solidFill>
                <a:latin typeface="Calibri"/>
                <a:ea typeface="Calibri"/>
              </a:rPr>
              <a:t>EXECUÇÃO: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1" strike="noStrike" spc="-1" dirty="0">
                <a:solidFill>
                  <a:srgbClr val="254061"/>
                </a:solidFill>
                <a:latin typeface="Calibri"/>
                <a:ea typeface="Calibri"/>
              </a:rPr>
              <a:t>3º QUADRIMESTRE/2025</a:t>
            </a: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:  (+) Receita Primária       R$   </a:t>
            </a:r>
            <a:r>
              <a:rPr lang="pt-BR" sz="1800" b="0" strike="noStrike" spc="-1" dirty="0">
                <a:solidFill>
                  <a:srgbClr val="202020"/>
                </a:solidFill>
                <a:latin typeface="Calibri"/>
                <a:ea typeface="Calibri"/>
              </a:rPr>
              <a:t>1.508.879.234,10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                                                 (- ) Despesa Primária     R$   </a:t>
            </a:r>
            <a:r>
              <a:rPr lang="pt-BR" sz="1800" b="0" strike="noStrike" spc="-1" dirty="0">
                <a:solidFill>
                  <a:srgbClr val="202020"/>
                </a:solidFill>
                <a:latin typeface="Calibri"/>
                <a:ea typeface="Calibri"/>
              </a:rPr>
              <a:t>1.262.371.598,45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60"/>
              </a:spcBef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254061"/>
                </a:solidFill>
                <a:latin typeface="Calibri"/>
                <a:ea typeface="Calibri"/>
              </a:rPr>
              <a:t>	                                                 </a:t>
            </a:r>
            <a:r>
              <a:rPr lang="pt-BR" sz="1800" b="0" strike="noStrike" spc="-1" dirty="0">
                <a:solidFill>
                  <a:srgbClr val="0070C0"/>
                </a:solidFill>
                <a:latin typeface="Calibri"/>
                <a:ea typeface="Calibri"/>
              </a:rPr>
              <a:t>(=) Resultado                  R$      246.507.635,65 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9"/>
              </a:spcBef>
              <a:tabLst>
                <a:tab pos="0" algn="l"/>
              </a:tabLst>
            </a:pP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329"/>
              </a:spcBef>
              <a:tabLst>
                <a:tab pos="0" algn="l"/>
              </a:tabLst>
            </a:pP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Imagem 3"/>
          <p:cNvPicPr/>
          <p:nvPr/>
        </p:nvPicPr>
        <p:blipFill>
          <a:blip r:embed="rId2"/>
          <a:stretch/>
        </p:blipFill>
        <p:spPr>
          <a:xfrm>
            <a:off x="5472000" y="50544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22" name="Retângulo 2"/>
          <p:cNvSpPr/>
          <p:nvPr/>
        </p:nvSpPr>
        <p:spPr>
          <a:xfrm>
            <a:off x="900000" y="720720"/>
            <a:ext cx="4570920" cy="79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25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Aplicação em Educação.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aixaDeTexto 6"/>
          <p:cNvSpPr/>
          <p:nvPr/>
        </p:nvSpPr>
        <p:spPr>
          <a:xfrm>
            <a:off x="883800" y="1858320"/>
            <a:ext cx="7488000" cy="1346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650" b="1" i="1" strike="noStrike" spc="-1" dirty="0">
                <a:solidFill>
                  <a:srgbClr val="002060"/>
                </a:solidFill>
                <a:latin typeface="Calibri"/>
                <a:ea typeface="Calibri"/>
              </a:rPr>
              <a:t>As despesas destinadas à manutenção e desenvolvimento do ensino consideradas no cálculo do limite mínimo de 25% da RLIT, previsto no artigo 212 da Constituição Federal, CONFORME:</a:t>
            </a: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br>
              <a:rPr sz="1650" dirty="0"/>
            </a:b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CaixaDeTexto 8"/>
          <p:cNvSpPr/>
          <p:nvPr/>
        </p:nvSpPr>
        <p:spPr>
          <a:xfrm>
            <a:off x="971640" y="3768120"/>
            <a:ext cx="7099920" cy="843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5" name="CaixaDeTexto 9"/>
          <p:cNvSpPr/>
          <p:nvPr/>
        </p:nvSpPr>
        <p:spPr>
          <a:xfrm>
            <a:off x="2256480" y="5889960"/>
            <a:ext cx="4299840" cy="34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6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Dados conforme Demonstrativos STN</a:t>
            </a: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6" name="Tabela 4"/>
          <p:cNvGraphicFramePr/>
          <p:nvPr/>
        </p:nvGraphicFramePr>
        <p:xfrm>
          <a:off x="927720" y="3089880"/>
          <a:ext cx="7287840" cy="1329480"/>
        </p:xfrm>
        <a:graphic>
          <a:graphicData uri="http://schemas.openxmlformats.org/drawingml/2006/table">
            <a:tbl>
              <a:tblPr/>
              <a:tblGrid>
                <a:gridCol w="3009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9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8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MÍNIMO PARA O PERÍODO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R$ 200.022.003,76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25,00%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INVESTIDO NO PERÍODO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207.045.588,65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25,88%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APLICADO A MAIOR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     7.023.584,89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0,88%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Imagem 4"/>
          <p:cNvPicPr/>
          <p:nvPr/>
        </p:nvPicPr>
        <p:blipFill>
          <a:blip r:embed="rId2"/>
          <a:stretch/>
        </p:blipFill>
        <p:spPr>
          <a:xfrm>
            <a:off x="5472000" y="50544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28" name="Retângulo 13"/>
          <p:cNvSpPr/>
          <p:nvPr/>
        </p:nvSpPr>
        <p:spPr>
          <a:xfrm>
            <a:off x="900000" y="720720"/>
            <a:ext cx="4570920" cy="798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RESULTADOS FISCAIS 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225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Aplicação em Saúde</a:t>
            </a:r>
            <a:endParaRPr lang="pt-BR" sz="22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CaixaDeTexto 4"/>
          <p:cNvSpPr/>
          <p:nvPr/>
        </p:nvSpPr>
        <p:spPr>
          <a:xfrm>
            <a:off x="900000" y="1854360"/>
            <a:ext cx="7379640" cy="84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6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As despesas com ações e serviços públicos de saúde consideradas no cálculo do limite mínimo de 15% previsto no artigo 198, §3º, da Constituição Federal de 1988 e suas atualizações, CONFORME:</a:t>
            </a: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CaixaDeTexto 7"/>
          <p:cNvSpPr/>
          <p:nvPr/>
        </p:nvSpPr>
        <p:spPr>
          <a:xfrm>
            <a:off x="2359800" y="5889960"/>
            <a:ext cx="4299840" cy="34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6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Dados conforme Demonstrativos STN</a:t>
            </a:r>
            <a:endParaRPr lang="pt-BR" sz="165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31" name="Tabela 3"/>
          <p:cNvGraphicFramePr/>
          <p:nvPr/>
        </p:nvGraphicFramePr>
        <p:xfrm>
          <a:off x="959760" y="3126240"/>
          <a:ext cx="7260120" cy="1384200"/>
        </p:xfrm>
        <a:graphic>
          <a:graphicData uri="http://schemas.openxmlformats.org/drawingml/2006/table">
            <a:tbl>
              <a:tblPr/>
              <a:tblGrid>
                <a:gridCol w="29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5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MÍNIMO PARA O PERÍODO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R$ 117.360.062,22 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15,00%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3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INVESTIMENTO NO PERÍODO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R$  207.757.553,56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26,55%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DEB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7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APLICADO A MAIOR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R$    90.397.491,34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800" b="0" strike="noStrike" spc="-1" dirty="0">
                          <a:solidFill>
                            <a:srgbClr val="002060"/>
                          </a:solidFill>
                          <a:latin typeface="Calibri"/>
                          <a:ea typeface="DejaVu Sans"/>
                        </a:rPr>
                        <a:t>11,55%</a:t>
                      </a:r>
                      <a:endParaRPr lang="pt-BR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FF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Imagem 3"/>
          <p:cNvPicPr/>
          <p:nvPr/>
        </p:nvPicPr>
        <p:blipFill>
          <a:blip r:embed="rId2"/>
          <a:stretch/>
        </p:blipFill>
        <p:spPr>
          <a:xfrm>
            <a:off x="5273280" y="49860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133" name="Retângulo 2"/>
          <p:cNvSpPr/>
          <p:nvPr/>
        </p:nvSpPr>
        <p:spPr>
          <a:xfrm>
            <a:off x="900000" y="1935720"/>
            <a:ext cx="7379280" cy="34148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Estas são as informações apuradas nos devidos relatórios que acompanharão esta apresentação e entregues ao Presidente da Câmara e demais Vereadores, podendo ainda ser complementadas a medida de suas necessidades.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 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Informamos ainda que estas e outras informações pertinentes encontram-se disponíveis nos sites dos Órgãos Oficiais e Prefeitura Municipal.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u="sng" strike="noStrike" spc="-1" dirty="0">
                <a:solidFill>
                  <a:srgbClr val="6B9F25"/>
                </a:solidFill>
                <a:uFillTx/>
                <a:latin typeface="Calibri"/>
                <a:ea typeface="DejaVu Sans"/>
                <a:hlinkClick r:id="rId3"/>
              </a:rPr>
              <a:t>https://novohamburgo.atende.net/transparencia</a:t>
            </a: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, </a:t>
            </a:r>
            <a:r>
              <a:rPr lang="pt-BR" sz="1800" b="0" u="sng" strike="noStrike" spc="-1" dirty="0">
                <a:solidFill>
                  <a:srgbClr val="6B9F25"/>
                </a:solidFill>
                <a:uFillTx/>
                <a:latin typeface="Calibri"/>
                <a:ea typeface="DejaVu Sans"/>
                <a:hlinkClick r:id="rId4"/>
              </a:rPr>
              <a:t>https://siconfi.tesouro.gov.br/siconfi/index.jsf</a:t>
            </a: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, 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u="sng" strike="noStrike" spc="-1" dirty="0">
                <a:solidFill>
                  <a:schemeClr val="accent1">
                    <a:lumMod val="75000"/>
                  </a:schemeClr>
                </a:solidFill>
                <a:uFillTx/>
                <a:latin typeface="Calibri"/>
                <a:ea typeface="DejaVu Sans"/>
                <a:hlinkClick r:id="rId5"/>
              </a:rPr>
              <a:t>https://tcers.tc.br/fiscalizado/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u="sng" strike="noStrike" spc="-1" dirty="0">
                <a:solidFill>
                  <a:schemeClr val="accent1">
                    <a:lumMod val="75000"/>
                  </a:schemeClr>
                </a:solidFill>
                <a:uFillTx/>
                <a:latin typeface="Calibri"/>
                <a:ea typeface="DejaVu Sans"/>
              </a:rPr>
              <a:t>https://sadipem.tesouro.gov.br/sadipem/private/pages/index.jsf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4" name="Retângulo 7"/>
          <p:cNvSpPr/>
          <p:nvPr/>
        </p:nvSpPr>
        <p:spPr>
          <a:xfrm>
            <a:off x="3587400" y="5587200"/>
            <a:ext cx="2122560" cy="501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700" b="1" strike="noStrike" spc="-1" dirty="0">
                <a:solidFill>
                  <a:srgbClr val="92D050"/>
                </a:solidFill>
                <a:latin typeface="Calibri"/>
                <a:ea typeface="DejaVu Sans"/>
              </a:rPr>
              <a:t>Obrigado!</a:t>
            </a:r>
            <a:endParaRPr lang="pt-BR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m 2"/>
          <p:cNvPicPr/>
          <p:nvPr/>
        </p:nvPicPr>
        <p:blipFill>
          <a:blip r:embed="rId2"/>
          <a:stretch/>
        </p:blipFill>
        <p:spPr>
          <a:xfrm>
            <a:off x="5718240" y="27612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51" name="Retângulo 8"/>
          <p:cNvSpPr/>
          <p:nvPr/>
        </p:nvSpPr>
        <p:spPr>
          <a:xfrm>
            <a:off x="857160" y="870120"/>
            <a:ext cx="4566960" cy="74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35000"/>
              </a:lnSpc>
            </a:pPr>
            <a:r>
              <a:rPr lang="pt-BR" sz="32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LEGISLAÇÕES</a:t>
            </a:r>
            <a:endParaRPr lang="pt-BR" sz="32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Retângulo 9"/>
          <p:cNvSpPr/>
          <p:nvPr/>
        </p:nvSpPr>
        <p:spPr>
          <a:xfrm>
            <a:off x="540000" y="1739160"/>
            <a:ext cx="8280000" cy="4359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0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O resultado orçamentário consolidado é regido por um arcabouço normativo que exige transparência e equilíbrio: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20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Lei nº 4.320/1964 (Lei de Normas Gerais de Direito Financeiro)</a:t>
            </a:r>
            <a:r>
              <a:rPr lang="pt-BR" sz="20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: Estabelece os fundamentos da contabilidade pública, o princípio do equilíbrio orçamentário e define que o resultado é a diferença entre a receita realizada (arrecadação) e a despesa executada (empenho).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20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Constituição Federal de 1988</a:t>
            </a:r>
            <a:r>
              <a:rPr lang="pt-BR" sz="20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 (Art. 65, § 3º): Previsão constitucional para a apresentação dos relatórios de execução orçamentária.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20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Manual de Contabilidade Aplicada ao Setor Público (MCASP)</a:t>
            </a:r>
            <a:r>
              <a:rPr lang="pt-BR" sz="20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: Publicado pela Secretaria do Tesouro Nacional (STN), define os procedimentos contábeis obrigatórios para a consolidação dos balanços.” </a:t>
            </a:r>
            <a:endParaRPr lang="pt-BR" sz="20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Imagem 3"/>
          <p:cNvPicPr/>
          <p:nvPr/>
        </p:nvPicPr>
        <p:blipFill>
          <a:blip r:embed="rId2"/>
          <a:stretch/>
        </p:blipFill>
        <p:spPr>
          <a:xfrm>
            <a:off x="5734800" y="55224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54" name="Retângulo 4"/>
          <p:cNvSpPr/>
          <p:nvPr/>
        </p:nvSpPr>
        <p:spPr>
          <a:xfrm>
            <a:off x="845640" y="672120"/>
            <a:ext cx="45867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DIRETRIZES DE GOVERNO PARA AS FINANÇAS MUNICIPAIS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CaixaDeTexto 6"/>
          <p:cNvSpPr/>
          <p:nvPr/>
        </p:nvSpPr>
        <p:spPr>
          <a:xfrm>
            <a:off x="900000" y="2340000"/>
            <a:ext cx="7380000" cy="1872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9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Acompanhamento periódico da evolução das receitas e despesas com:</a:t>
            </a:r>
            <a:endParaRPr lang="pt-BR" sz="19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9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	- incremento das receitas sem aumento da carga tributária;</a:t>
            </a:r>
            <a:endParaRPr lang="pt-BR" sz="19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9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	</a:t>
            </a:r>
            <a:endParaRPr lang="pt-BR" sz="195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95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	- gerenciamento das despesas sem cortes nas atividades fim (principalmente saúde e desenvolvimento social);</a:t>
            </a:r>
            <a:endParaRPr lang="pt-BR" sz="195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m 1"/>
          <p:cNvPicPr/>
          <p:nvPr/>
        </p:nvPicPr>
        <p:blipFill>
          <a:blip r:embed="rId2"/>
          <a:stretch/>
        </p:blipFill>
        <p:spPr>
          <a:xfrm>
            <a:off x="5600880" y="54612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57" name="CaixaDeTexto 2"/>
          <p:cNvSpPr/>
          <p:nvPr/>
        </p:nvSpPr>
        <p:spPr>
          <a:xfrm>
            <a:off x="838080" y="645120"/>
            <a:ext cx="43815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METODOLOGIA DE APURAÇÃO DA RECEITA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Retângulo 3"/>
          <p:cNvSpPr/>
          <p:nvPr/>
        </p:nvSpPr>
        <p:spPr>
          <a:xfrm>
            <a:off x="838080" y="1876320"/>
            <a:ext cx="7761960" cy="3929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59" name="CaixaDeTexto 57"/>
          <p:cNvSpPr/>
          <p:nvPr/>
        </p:nvSpPr>
        <p:spPr>
          <a:xfrm>
            <a:off x="792000" y="2055960"/>
            <a:ext cx="7559640" cy="395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DA RECEITA PÚBLICA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Seção I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Da Previsão e da Arrecadação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Art. 12.LRF 101/200: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 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As previsões de receita observarão as normas técnicas e legais, considerarão os efeitos das alterações na legislação, da variação do índice de preços, do crescimento econômico ou de qualquer outro fator relevante e serão acompanhadas de demonstrativo de sua evolução nos últimos três anos, da projeção para os dois seguintes àquele a que se referirem, e da metodologia de cálculo e premissas utilizadas.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Imagem 3"/>
          <p:cNvPicPr/>
          <p:nvPr/>
        </p:nvPicPr>
        <p:blipFill>
          <a:blip r:embed="rId2"/>
          <a:stretch/>
        </p:blipFill>
        <p:spPr>
          <a:xfrm>
            <a:off x="5600880" y="54612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61" name="CaixaDeTexto 5"/>
          <p:cNvSpPr/>
          <p:nvPr/>
        </p:nvSpPr>
        <p:spPr>
          <a:xfrm>
            <a:off x="838080" y="645120"/>
            <a:ext cx="38764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CATEGORIA DAS RECEITAS ORÇAMENTÁRIAS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Retângulo 6"/>
          <p:cNvSpPr/>
          <p:nvPr/>
        </p:nvSpPr>
        <p:spPr>
          <a:xfrm>
            <a:off x="838080" y="1876320"/>
            <a:ext cx="7761960" cy="3930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De acordo com o art. 11, caput, da Lei nº 4.320/1964, as receitas orçamentárias serão classificadas em duas categorias econômicas: receitas correntes e receitas de capital.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As </a:t>
            </a:r>
            <a:r>
              <a:rPr lang="pt-BR" sz="18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receitas correntes 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são as receitas tributária, de contribuições, patrimonial, agropecuária, industrial, de serviços e outras e, ainda, as provenientes de recursos financeiros recebidos de outras pessoas de direito público ou privado, quando destinadas a atender despesas correntes (art. 11, § 1º, da Lei nº 4.320/1964).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Já as </a:t>
            </a:r>
            <a:r>
              <a:rPr lang="pt-BR" sz="1800" b="1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receitas de capital </a:t>
            </a:r>
            <a:r>
              <a:rPr lang="pt-BR" sz="1800" b="0" i="1" strike="noStrike" spc="-1" dirty="0">
                <a:solidFill>
                  <a:srgbClr val="002060"/>
                </a:solidFill>
                <a:latin typeface="Calibri"/>
                <a:ea typeface="DejaVu Sans"/>
              </a:rPr>
              <a:t>são as provenientes da realização de recursos financeiros oriundos de constituição de dívidas; da conversão, em espécie, de bens e direitos; os recursos recebidos de outras pessoas de direito público ou privado, destinados a atender despesas de capital e, ainda, o superávit do orçamento corrente (art. 11, § 2º, da Lei nº 4.320/1964).</a:t>
            </a:r>
            <a:endParaRPr lang="pt-BR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m 3"/>
          <p:cNvPicPr/>
          <p:nvPr/>
        </p:nvPicPr>
        <p:blipFill>
          <a:blip r:embed="rId2"/>
          <a:stretch/>
        </p:blipFill>
        <p:spPr>
          <a:xfrm>
            <a:off x="5820120" y="3189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64" name="CaixaDeTexto 5"/>
          <p:cNvSpPr/>
          <p:nvPr/>
        </p:nvSpPr>
        <p:spPr>
          <a:xfrm>
            <a:off x="313200" y="420840"/>
            <a:ext cx="5377680" cy="1186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COMPARATIVO CONSOLIDADO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REC. ORÇADA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X</a:t>
            </a:r>
            <a:r>
              <a:rPr lang="pt-BR" sz="2400" b="1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00B0F0"/>
                </a:solidFill>
                <a:latin typeface="Calibri"/>
                <a:ea typeface="DejaVu Sans"/>
              </a:rPr>
              <a:t>REC. ARRECADADO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X</a:t>
            </a:r>
            <a:r>
              <a:rPr lang="pt-BR" sz="2400" b="1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FFC000"/>
                </a:solidFill>
                <a:latin typeface="Calibri"/>
                <a:ea typeface="DejaVu Sans"/>
              </a:rPr>
              <a:t>DESP. EMPENHADA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5" name="Gráfico 4"/>
          <p:cNvGraphicFramePr/>
          <p:nvPr>
            <p:extLst>
              <p:ext uri="{D42A27DB-BD31-4B8C-83A1-F6EECF244321}">
                <p14:modId xmlns:p14="http://schemas.microsoft.com/office/powerpoint/2010/main" val="3973063313"/>
              </p:ext>
            </p:extLst>
          </p:nvPr>
        </p:nvGraphicFramePr>
        <p:xfrm>
          <a:off x="313200" y="1800000"/>
          <a:ext cx="8459280" cy="4002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aixaDeTexto 8"/>
          <p:cNvSpPr/>
          <p:nvPr/>
        </p:nvSpPr>
        <p:spPr>
          <a:xfrm>
            <a:off x="398880" y="594360"/>
            <a:ext cx="407700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COMPOSIÇÃO DA RECEITA </a:t>
            </a:r>
            <a:r>
              <a:rPr lang="pt-BR" sz="2400" b="1" strike="noStrike" cap="all" spc="-1" dirty="0">
                <a:solidFill>
                  <a:srgbClr val="92D050"/>
                </a:solidFill>
                <a:latin typeface="Calibri"/>
                <a:ea typeface="DejaVu Sans"/>
              </a:rPr>
              <a:t>Prefeitura Municipal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7" name="Imagem 9"/>
          <p:cNvPicPr/>
          <p:nvPr/>
        </p:nvPicPr>
        <p:blipFill>
          <a:blip r:embed="rId2"/>
          <a:stretch/>
        </p:blipFill>
        <p:spPr>
          <a:xfrm>
            <a:off x="5315760" y="396720"/>
            <a:ext cx="2999160" cy="1120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8" name="Gráfico 4"/>
          <p:cNvGraphicFramePr/>
          <p:nvPr>
            <p:extLst>
              <p:ext uri="{D42A27DB-BD31-4B8C-83A1-F6EECF244321}">
                <p14:modId xmlns:p14="http://schemas.microsoft.com/office/powerpoint/2010/main" val="805383361"/>
              </p:ext>
            </p:extLst>
          </p:nvPr>
        </p:nvGraphicFramePr>
        <p:xfrm>
          <a:off x="194760" y="1744200"/>
          <a:ext cx="8804160" cy="4511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Imagem 3"/>
          <p:cNvPicPr/>
          <p:nvPr/>
        </p:nvPicPr>
        <p:blipFill>
          <a:blip r:embed="rId2"/>
          <a:stretch/>
        </p:blipFill>
        <p:spPr>
          <a:xfrm>
            <a:off x="5820120" y="318960"/>
            <a:ext cx="2999160" cy="1120320"/>
          </a:xfrm>
          <a:prstGeom prst="rect">
            <a:avLst/>
          </a:prstGeom>
          <a:ln w="0">
            <a:noFill/>
          </a:ln>
        </p:spPr>
      </p:pic>
      <p:sp>
        <p:nvSpPr>
          <p:cNvPr id="70" name="CaixaDeTexto 5"/>
          <p:cNvSpPr/>
          <p:nvPr/>
        </p:nvSpPr>
        <p:spPr>
          <a:xfrm>
            <a:off x="435600" y="761040"/>
            <a:ext cx="537768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COMPARATIVO RECEITAS PRINCIPAIS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FFC926"/>
                </a:solidFill>
                <a:latin typeface="Calibri"/>
                <a:ea typeface="DejaVu Sans"/>
              </a:rPr>
              <a:t>2024</a:t>
            </a:r>
            <a:r>
              <a:rPr lang="pt-BR" sz="2400" b="1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0070C0"/>
                </a:solidFill>
                <a:latin typeface="Calibri"/>
                <a:ea typeface="DejaVu Sans"/>
              </a:rPr>
              <a:t>X</a:t>
            </a:r>
            <a:r>
              <a:rPr lang="pt-BR" sz="2400" b="1" strike="noStrike" spc="-1" dirty="0">
                <a:solidFill>
                  <a:srgbClr val="00B050"/>
                </a:solidFill>
                <a:latin typeface="Calibri"/>
                <a:ea typeface="DejaVu Sans"/>
              </a:rPr>
              <a:t> </a:t>
            </a:r>
            <a:r>
              <a:rPr lang="pt-BR" sz="2400" b="1" strike="noStrike" spc="-1" dirty="0">
                <a:solidFill>
                  <a:srgbClr val="73AADB"/>
                </a:solidFill>
                <a:latin typeface="Calibri"/>
                <a:ea typeface="DejaVu Sans"/>
              </a:rPr>
              <a:t>2025</a:t>
            </a:r>
            <a:endParaRPr lang="pt-BR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71" name="Gráfico 4"/>
          <p:cNvGraphicFramePr/>
          <p:nvPr>
            <p:extLst>
              <p:ext uri="{D42A27DB-BD31-4B8C-83A1-F6EECF244321}">
                <p14:modId xmlns:p14="http://schemas.microsoft.com/office/powerpoint/2010/main" val="1242923212"/>
              </p:ext>
            </p:extLst>
          </p:nvPr>
        </p:nvGraphicFramePr>
        <p:xfrm>
          <a:off x="180000" y="1741680"/>
          <a:ext cx="8528400" cy="4558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rgbClr val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5871</TotalTime>
  <Words>1992</Words>
  <Application>Microsoft Office PowerPoint</Application>
  <PresentationFormat>Apresentação na tela (4:3)</PresentationFormat>
  <Paragraphs>381</Paragraphs>
  <Slides>27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Calibri Light</vt:lpstr>
      <vt:lpstr>DejaVu Sans</vt:lpstr>
      <vt:lpstr>Source Sans Pro</vt:lpstr>
      <vt:lpstr>Symbol</vt:lpstr>
      <vt:lpstr>Times New Roman</vt:lpstr>
      <vt:lpstr>Verdana</vt:lpstr>
      <vt:lpstr>Wingdings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Valdelino Vieira de Abreu</dc:creator>
  <dc:description/>
  <cp:lastModifiedBy>Rauan Mohd Khalil Salameh Ahmad</cp:lastModifiedBy>
  <cp:revision>161</cp:revision>
  <cp:lastPrinted>2025-09-19T18:12:36Z</cp:lastPrinted>
  <dcterms:created xsi:type="dcterms:W3CDTF">2025-05-23T17:50:49Z</dcterms:created>
  <dcterms:modified xsi:type="dcterms:W3CDTF">2026-02-26T20:43:20Z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25</vt:i4>
  </property>
</Properties>
</file>